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27"/>
  </p:notesMasterIdLst>
  <p:sldIdLst>
    <p:sldId id="256" r:id="rId2"/>
    <p:sldId id="266" r:id="rId3"/>
    <p:sldId id="259" r:id="rId4"/>
    <p:sldId id="286" r:id="rId5"/>
    <p:sldId id="271" r:id="rId6"/>
    <p:sldId id="285" r:id="rId7"/>
    <p:sldId id="287" r:id="rId8"/>
    <p:sldId id="270" r:id="rId9"/>
    <p:sldId id="280" r:id="rId10"/>
    <p:sldId id="260" r:id="rId11"/>
    <p:sldId id="268" r:id="rId12"/>
    <p:sldId id="278" r:id="rId13"/>
    <p:sldId id="272" r:id="rId14"/>
    <p:sldId id="279" r:id="rId15"/>
    <p:sldId id="274" r:id="rId16"/>
    <p:sldId id="263" r:id="rId17"/>
    <p:sldId id="269" r:id="rId18"/>
    <p:sldId id="275" r:id="rId19"/>
    <p:sldId id="276" r:id="rId20"/>
    <p:sldId id="288" r:id="rId21"/>
    <p:sldId id="277" r:id="rId22"/>
    <p:sldId id="281" r:id="rId23"/>
    <p:sldId id="282" r:id="rId24"/>
    <p:sldId id="283"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E5928-15FF-1743-9676-5BF7521D1F8A}" v="1076" dt="2019-06-08T18:36:04.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60"/>
    <p:restoredTop sz="91469"/>
  </p:normalViewPr>
  <p:slideViewPr>
    <p:cSldViewPr snapToGrid="0" snapToObjects="1">
      <p:cViewPr varScale="1">
        <p:scale>
          <a:sx n="99" d="100"/>
          <a:sy n="99"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3.png"/><Relationship Id="rId6" Type="http://schemas.openxmlformats.org/officeDocument/2006/relationships/image" Target="../media/image6.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24.svg"/><Relationship Id="rId1" Type="http://schemas.openxmlformats.org/officeDocument/2006/relationships/image" Target="../media/image31.png"/><Relationship Id="rId6" Type="http://schemas.openxmlformats.org/officeDocument/2006/relationships/image" Target="../media/image2.svg"/><Relationship Id="rId5" Type="http://schemas.openxmlformats.org/officeDocument/2006/relationships/image" Target="../media/image13.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1C2E8-5B4E-4C3B-8F04-4DE093A993B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8BE8D0B-5B23-42DB-92CD-B6CF981B0CC5}">
      <dgm:prSet/>
      <dgm:spPr/>
      <dgm:t>
        <a:bodyPr/>
        <a:lstStyle/>
        <a:p>
          <a:pPr>
            <a:lnSpc>
              <a:spcPct val="100000"/>
            </a:lnSpc>
          </a:pPr>
          <a:r>
            <a:rPr lang="en-US" dirty="0"/>
            <a:t>Design thinking models / Design Thinkers Profile</a:t>
          </a:r>
        </a:p>
      </dgm:t>
    </dgm:pt>
    <dgm:pt modelId="{418139D9-F0D0-4B76-9121-E6DC7A6A3529}" type="parTrans" cxnId="{EC670FE4-92FE-47E5-8423-DD4B5CB8C5F7}">
      <dgm:prSet/>
      <dgm:spPr/>
      <dgm:t>
        <a:bodyPr/>
        <a:lstStyle/>
        <a:p>
          <a:endParaRPr lang="en-US"/>
        </a:p>
      </dgm:t>
    </dgm:pt>
    <dgm:pt modelId="{28B707E7-8A25-4192-B27F-4BB3BA26F012}" type="sibTrans" cxnId="{EC670FE4-92FE-47E5-8423-DD4B5CB8C5F7}">
      <dgm:prSet/>
      <dgm:spPr/>
      <dgm:t>
        <a:bodyPr/>
        <a:lstStyle/>
        <a:p>
          <a:endParaRPr lang="en-US"/>
        </a:p>
      </dgm:t>
    </dgm:pt>
    <dgm:pt modelId="{F61785C8-76C4-44F5-85A9-489E4DE83D98}">
      <dgm:prSet/>
      <dgm:spPr/>
      <dgm:t>
        <a:bodyPr/>
        <a:lstStyle/>
        <a:p>
          <a:pPr>
            <a:lnSpc>
              <a:spcPct val="100000"/>
            </a:lnSpc>
          </a:pPr>
          <a:r>
            <a:rPr lang="en-US" dirty="0"/>
            <a:t>Doing Research in Design</a:t>
          </a:r>
        </a:p>
      </dgm:t>
    </dgm:pt>
    <dgm:pt modelId="{A342A565-7099-4319-A27F-7EB5CB40D7B0}" type="parTrans" cxnId="{C3EA6D59-D2AD-4DD1-B5C5-96707AAB3482}">
      <dgm:prSet/>
      <dgm:spPr/>
      <dgm:t>
        <a:bodyPr/>
        <a:lstStyle/>
        <a:p>
          <a:endParaRPr lang="en-US"/>
        </a:p>
      </dgm:t>
    </dgm:pt>
    <dgm:pt modelId="{5B189D2C-6F37-46C5-9553-B4BAE1089121}" type="sibTrans" cxnId="{C3EA6D59-D2AD-4DD1-B5C5-96707AAB3482}">
      <dgm:prSet/>
      <dgm:spPr/>
      <dgm:t>
        <a:bodyPr/>
        <a:lstStyle/>
        <a:p>
          <a:endParaRPr lang="en-US"/>
        </a:p>
      </dgm:t>
    </dgm:pt>
    <dgm:pt modelId="{47D1E368-63B5-4238-88F8-1087FF655F05}">
      <dgm:prSet/>
      <dgm:spPr/>
      <dgm:t>
        <a:bodyPr/>
        <a:lstStyle/>
        <a:p>
          <a:pPr>
            <a:lnSpc>
              <a:spcPct val="100000"/>
            </a:lnSpc>
          </a:pPr>
          <a:r>
            <a:rPr lang="en-US" dirty="0"/>
            <a:t>Design-Based Research in Education</a:t>
          </a:r>
        </a:p>
      </dgm:t>
    </dgm:pt>
    <dgm:pt modelId="{A689626D-3132-46E9-A5DE-FD907CA407EC}" type="parTrans" cxnId="{B68BA39B-E87D-447B-A040-D3A574C6DA8E}">
      <dgm:prSet/>
      <dgm:spPr/>
      <dgm:t>
        <a:bodyPr/>
        <a:lstStyle/>
        <a:p>
          <a:endParaRPr lang="en-US"/>
        </a:p>
      </dgm:t>
    </dgm:pt>
    <dgm:pt modelId="{74E4BC8B-957E-4A23-B5FE-BDDCD41A37FD}" type="sibTrans" cxnId="{B68BA39B-E87D-447B-A040-D3A574C6DA8E}">
      <dgm:prSet/>
      <dgm:spPr/>
      <dgm:t>
        <a:bodyPr/>
        <a:lstStyle/>
        <a:p>
          <a:endParaRPr lang="en-US"/>
        </a:p>
      </dgm:t>
    </dgm:pt>
    <dgm:pt modelId="{9D3610A8-956C-4E14-8CDE-D858C73F59E2}">
      <dgm:prSet/>
      <dgm:spPr/>
      <dgm:t>
        <a:bodyPr/>
        <a:lstStyle/>
        <a:p>
          <a:pPr>
            <a:lnSpc>
              <a:spcPct val="100000"/>
            </a:lnSpc>
          </a:pPr>
          <a:r>
            <a:rPr lang="en-US" dirty="0"/>
            <a:t>Action Research and Design-Based Research</a:t>
          </a:r>
        </a:p>
      </dgm:t>
    </dgm:pt>
    <dgm:pt modelId="{B769D3F4-88DB-4402-B0FE-098B2425895A}" type="parTrans" cxnId="{953C4236-6173-4BA7-8CA4-F602309943BF}">
      <dgm:prSet/>
      <dgm:spPr/>
      <dgm:t>
        <a:bodyPr/>
        <a:lstStyle/>
        <a:p>
          <a:endParaRPr lang="en-US"/>
        </a:p>
      </dgm:t>
    </dgm:pt>
    <dgm:pt modelId="{C38B84DB-6AE1-4568-91A0-370E7FF50679}" type="sibTrans" cxnId="{953C4236-6173-4BA7-8CA4-F602309943BF}">
      <dgm:prSet/>
      <dgm:spPr/>
      <dgm:t>
        <a:bodyPr/>
        <a:lstStyle/>
        <a:p>
          <a:endParaRPr lang="en-US"/>
        </a:p>
      </dgm:t>
    </dgm:pt>
    <dgm:pt modelId="{0C6E8C44-B9CE-45AC-BA80-A228937C2C2C}">
      <dgm:prSet/>
      <dgm:spPr/>
      <dgm:t>
        <a:bodyPr/>
        <a:lstStyle/>
        <a:p>
          <a:pPr>
            <a:lnSpc>
              <a:spcPct val="100000"/>
            </a:lnSpc>
          </a:pPr>
          <a:r>
            <a:rPr lang="en-US" dirty="0"/>
            <a:t>Article</a:t>
          </a:r>
        </a:p>
      </dgm:t>
    </dgm:pt>
    <dgm:pt modelId="{B2C807A9-18E1-426B-9ABB-8888BE992F0C}" type="parTrans" cxnId="{7D737A50-DF0E-4BE3-AB04-BC9740CE3860}">
      <dgm:prSet/>
      <dgm:spPr/>
      <dgm:t>
        <a:bodyPr/>
        <a:lstStyle/>
        <a:p>
          <a:endParaRPr lang="en-US"/>
        </a:p>
      </dgm:t>
    </dgm:pt>
    <dgm:pt modelId="{8745182F-A7D6-4AA8-AFB8-AEC80C112AA4}" type="sibTrans" cxnId="{7D737A50-DF0E-4BE3-AB04-BC9740CE3860}">
      <dgm:prSet/>
      <dgm:spPr/>
      <dgm:t>
        <a:bodyPr/>
        <a:lstStyle/>
        <a:p>
          <a:endParaRPr lang="en-US"/>
        </a:p>
      </dgm:t>
    </dgm:pt>
    <dgm:pt modelId="{BBC28249-231F-4250-9F4B-DB4FE5E6F1C2}">
      <dgm:prSet/>
      <dgm:spPr/>
      <dgm:t>
        <a:bodyPr/>
        <a:lstStyle/>
        <a:p>
          <a:pPr>
            <a:lnSpc>
              <a:spcPct val="100000"/>
            </a:lnSpc>
          </a:pPr>
          <a:r>
            <a:rPr lang="en-US" dirty="0"/>
            <a:t>Conclusion</a:t>
          </a:r>
        </a:p>
      </dgm:t>
    </dgm:pt>
    <dgm:pt modelId="{A25E2CE6-73FB-4623-815B-39E4A73728A8}" type="parTrans" cxnId="{F354183D-6438-4E55-96ED-FE0079EBF9D8}">
      <dgm:prSet/>
      <dgm:spPr/>
      <dgm:t>
        <a:bodyPr/>
        <a:lstStyle/>
        <a:p>
          <a:endParaRPr lang="en-US"/>
        </a:p>
      </dgm:t>
    </dgm:pt>
    <dgm:pt modelId="{61478D42-47FA-4E91-91D6-BFD4AAF07E7A}" type="sibTrans" cxnId="{F354183D-6438-4E55-96ED-FE0079EBF9D8}">
      <dgm:prSet/>
      <dgm:spPr/>
      <dgm:t>
        <a:bodyPr/>
        <a:lstStyle/>
        <a:p>
          <a:endParaRPr lang="en-US"/>
        </a:p>
      </dgm:t>
    </dgm:pt>
    <dgm:pt modelId="{5FE0755A-F39C-4AE8-939C-36FBAFC669C9}" type="pres">
      <dgm:prSet presAssocID="{1D21C2E8-5B4E-4C3B-8F04-4DE093A993B8}" presName="root" presStyleCnt="0">
        <dgm:presLayoutVars>
          <dgm:dir/>
          <dgm:resizeHandles val="exact"/>
        </dgm:presLayoutVars>
      </dgm:prSet>
      <dgm:spPr/>
    </dgm:pt>
    <dgm:pt modelId="{435DC88F-764F-4275-8084-B6CE0F462480}" type="pres">
      <dgm:prSet presAssocID="{58BE8D0B-5B23-42DB-92CD-B6CF981B0CC5}" presName="compNode" presStyleCnt="0"/>
      <dgm:spPr/>
    </dgm:pt>
    <dgm:pt modelId="{AA3DB50D-8269-457F-A33F-D8FA7A73A5F9}" type="pres">
      <dgm:prSet presAssocID="{58BE8D0B-5B23-42DB-92CD-B6CF981B0CC5}" presName="bgRect" presStyleLbl="bgShp" presStyleIdx="0" presStyleCnt="6"/>
      <dgm:spPr/>
    </dgm:pt>
    <dgm:pt modelId="{573BB0A4-B0D7-469D-BED3-04C299A4EBBF}" type="pres">
      <dgm:prSet presAssocID="{58BE8D0B-5B23-42DB-92CD-B6CF981B0CC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0E5E703-CE24-463A-B30F-282094FA7DCE}" type="pres">
      <dgm:prSet presAssocID="{58BE8D0B-5B23-42DB-92CD-B6CF981B0CC5}" presName="spaceRect" presStyleCnt="0"/>
      <dgm:spPr/>
    </dgm:pt>
    <dgm:pt modelId="{900B1D57-64C1-41EA-86E7-6FE2E2A9FBB9}" type="pres">
      <dgm:prSet presAssocID="{58BE8D0B-5B23-42DB-92CD-B6CF981B0CC5}" presName="parTx" presStyleLbl="revTx" presStyleIdx="0" presStyleCnt="6">
        <dgm:presLayoutVars>
          <dgm:chMax val="0"/>
          <dgm:chPref val="0"/>
        </dgm:presLayoutVars>
      </dgm:prSet>
      <dgm:spPr/>
    </dgm:pt>
    <dgm:pt modelId="{C3EE8818-44E9-4507-8C9A-90E4C817438B}" type="pres">
      <dgm:prSet presAssocID="{28B707E7-8A25-4192-B27F-4BB3BA26F012}" presName="sibTrans" presStyleCnt="0"/>
      <dgm:spPr/>
    </dgm:pt>
    <dgm:pt modelId="{99815097-3B10-4895-B4AB-4288BC3AE80F}" type="pres">
      <dgm:prSet presAssocID="{F61785C8-76C4-44F5-85A9-489E4DE83D98}" presName="compNode" presStyleCnt="0"/>
      <dgm:spPr/>
    </dgm:pt>
    <dgm:pt modelId="{9A0A15EC-FC43-4853-97F0-DF67DB02FFEC}" type="pres">
      <dgm:prSet presAssocID="{F61785C8-76C4-44F5-85A9-489E4DE83D98}" presName="bgRect" presStyleLbl="bgShp" presStyleIdx="1" presStyleCnt="6"/>
      <dgm:spPr/>
    </dgm:pt>
    <dgm:pt modelId="{D5B504DB-E7CD-4882-BB92-1A6D93735324}" type="pres">
      <dgm:prSet presAssocID="{F61785C8-76C4-44F5-85A9-489E4DE83D9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5D5D61D1-F375-40A7-9483-3CF9A850D3C7}" type="pres">
      <dgm:prSet presAssocID="{F61785C8-76C4-44F5-85A9-489E4DE83D98}" presName="spaceRect" presStyleCnt="0"/>
      <dgm:spPr/>
    </dgm:pt>
    <dgm:pt modelId="{226AFACE-7909-41DE-9DAF-4A819E33121A}" type="pres">
      <dgm:prSet presAssocID="{F61785C8-76C4-44F5-85A9-489E4DE83D98}" presName="parTx" presStyleLbl="revTx" presStyleIdx="1" presStyleCnt="6">
        <dgm:presLayoutVars>
          <dgm:chMax val="0"/>
          <dgm:chPref val="0"/>
        </dgm:presLayoutVars>
      </dgm:prSet>
      <dgm:spPr/>
    </dgm:pt>
    <dgm:pt modelId="{D7F9F3C7-BA78-4687-9C6E-4E23A787F73B}" type="pres">
      <dgm:prSet presAssocID="{5B189D2C-6F37-46C5-9553-B4BAE1089121}" presName="sibTrans" presStyleCnt="0"/>
      <dgm:spPr/>
    </dgm:pt>
    <dgm:pt modelId="{CDD45595-80A6-48FD-A4F2-73DE86C231B7}" type="pres">
      <dgm:prSet presAssocID="{47D1E368-63B5-4238-88F8-1087FF655F05}" presName="compNode" presStyleCnt="0"/>
      <dgm:spPr/>
    </dgm:pt>
    <dgm:pt modelId="{7C679119-5008-4A8F-8470-4FBFDDB937A6}" type="pres">
      <dgm:prSet presAssocID="{47D1E368-63B5-4238-88F8-1087FF655F05}" presName="bgRect" presStyleLbl="bgShp" presStyleIdx="2" presStyleCnt="6"/>
      <dgm:spPr/>
    </dgm:pt>
    <dgm:pt modelId="{40B5469C-F1F3-4FE8-8FCA-E763EFA04493}" type="pres">
      <dgm:prSet presAssocID="{47D1E368-63B5-4238-88F8-1087FF655F0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ey"/>
        </a:ext>
      </dgm:extLst>
    </dgm:pt>
    <dgm:pt modelId="{DE73E325-B8BC-4B9F-9572-52188DAC7AA5}" type="pres">
      <dgm:prSet presAssocID="{47D1E368-63B5-4238-88F8-1087FF655F05}" presName="spaceRect" presStyleCnt="0"/>
      <dgm:spPr/>
    </dgm:pt>
    <dgm:pt modelId="{3C759E2F-409C-4EE6-A818-13333B8D874A}" type="pres">
      <dgm:prSet presAssocID="{47D1E368-63B5-4238-88F8-1087FF655F05}" presName="parTx" presStyleLbl="revTx" presStyleIdx="2" presStyleCnt="6">
        <dgm:presLayoutVars>
          <dgm:chMax val="0"/>
          <dgm:chPref val="0"/>
        </dgm:presLayoutVars>
      </dgm:prSet>
      <dgm:spPr/>
    </dgm:pt>
    <dgm:pt modelId="{50D140D3-F050-43B0-8EBB-7117D033C224}" type="pres">
      <dgm:prSet presAssocID="{74E4BC8B-957E-4A23-B5FE-BDDCD41A37FD}" presName="sibTrans" presStyleCnt="0"/>
      <dgm:spPr/>
    </dgm:pt>
    <dgm:pt modelId="{50557D1B-D0B3-43FB-AE28-47AE7F514838}" type="pres">
      <dgm:prSet presAssocID="{9D3610A8-956C-4E14-8CDE-D858C73F59E2}" presName="compNode" presStyleCnt="0"/>
      <dgm:spPr/>
    </dgm:pt>
    <dgm:pt modelId="{BA0C111B-2A04-4FA9-874B-63389484C69B}" type="pres">
      <dgm:prSet presAssocID="{9D3610A8-956C-4E14-8CDE-D858C73F59E2}" presName="bgRect" presStyleLbl="bgShp" presStyleIdx="3" presStyleCnt="6"/>
      <dgm:spPr/>
    </dgm:pt>
    <dgm:pt modelId="{5E39E023-2C5B-4D9F-9CC8-CBAEF3AC1312}" type="pres">
      <dgm:prSet presAssocID="{9D3610A8-956C-4E14-8CDE-D858C73F59E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A9E9153E-C5C0-4D1A-A201-DDE36DB4E197}" type="pres">
      <dgm:prSet presAssocID="{9D3610A8-956C-4E14-8CDE-D858C73F59E2}" presName="spaceRect" presStyleCnt="0"/>
      <dgm:spPr/>
    </dgm:pt>
    <dgm:pt modelId="{C2B5180E-DF62-4859-A586-670BCAD72833}" type="pres">
      <dgm:prSet presAssocID="{9D3610A8-956C-4E14-8CDE-D858C73F59E2}" presName="parTx" presStyleLbl="revTx" presStyleIdx="3" presStyleCnt="6">
        <dgm:presLayoutVars>
          <dgm:chMax val="0"/>
          <dgm:chPref val="0"/>
        </dgm:presLayoutVars>
      </dgm:prSet>
      <dgm:spPr/>
    </dgm:pt>
    <dgm:pt modelId="{8E581D5A-6557-4A3D-B651-B1E6285EE995}" type="pres">
      <dgm:prSet presAssocID="{C38B84DB-6AE1-4568-91A0-370E7FF50679}" presName="sibTrans" presStyleCnt="0"/>
      <dgm:spPr/>
    </dgm:pt>
    <dgm:pt modelId="{FC75B263-D1DE-4775-B206-490732235341}" type="pres">
      <dgm:prSet presAssocID="{0C6E8C44-B9CE-45AC-BA80-A228937C2C2C}" presName="compNode" presStyleCnt="0"/>
      <dgm:spPr/>
    </dgm:pt>
    <dgm:pt modelId="{2EDB66D0-351E-4FD8-B662-6788E8685754}" type="pres">
      <dgm:prSet presAssocID="{0C6E8C44-B9CE-45AC-BA80-A228937C2C2C}" presName="bgRect" presStyleLbl="bgShp" presStyleIdx="4" presStyleCnt="6"/>
      <dgm:spPr/>
    </dgm:pt>
    <dgm:pt modelId="{0D7102BF-E1B6-4897-BEA5-E27E2A56CD7B}" type="pres">
      <dgm:prSet presAssocID="{0C6E8C44-B9CE-45AC-BA80-A228937C2C2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croscope"/>
        </a:ext>
      </dgm:extLst>
    </dgm:pt>
    <dgm:pt modelId="{DD84CD3B-DC7C-40CB-A11B-1753C3022F86}" type="pres">
      <dgm:prSet presAssocID="{0C6E8C44-B9CE-45AC-BA80-A228937C2C2C}" presName="spaceRect" presStyleCnt="0"/>
      <dgm:spPr/>
    </dgm:pt>
    <dgm:pt modelId="{5CE40954-4EED-41DF-B269-0AE65A27059E}" type="pres">
      <dgm:prSet presAssocID="{0C6E8C44-B9CE-45AC-BA80-A228937C2C2C}" presName="parTx" presStyleLbl="revTx" presStyleIdx="4" presStyleCnt="6">
        <dgm:presLayoutVars>
          <dgm:chMax val="0"/>
          <dgm:chPref val="0"/>
        </dgm:presLayoutVars>
      </dgm:prSet>
      <dgm:spPr/>
    </dgm:pt>
    <dgm:pt modelId="{F6B294B7-067A-4A69-91D6-1B1AC30A5F1A}" type="pres">
      <dgm:prSet presAssocID="{8745182F-A7D6-4AA8-AFB8-AEC80C112AA4}" presName="sibTrans" presStyleCnt="0"/>
      <dgm:spPr/>
    </dgm:pt>
    <dgm:pt modelId="{00E853C0-E024-49BA-8618-71F4D7CA3C59}" type="pres">
      <dgm:prSet presAssocID="{BBC28249-231F-4250-9F4B-DB4FE5E6F1C2}" presName="compNode" presStyleCnt="0"/>
      <dgm:spPr/>
    </dgm:pt>
    <dgm:pt modelId="{D86E85D3-AFC8-4793-88DC-0FDDF8C8D346}" type="pres">
      <dgm:prSet presAssocID="{BBC28249-231F-4250-9F4B-DB4FE5E6F1C2}" presName="bgRect" presStyleLbl="bgShp" presStyleIdx="5" presStyleCnt="6"/>
      <dgm:spPr/>
    </dgm:pt>
    <dgm:pt modelId="{4F50A2E5-F8B5-4296-B910-D91245E26764}" type="pres">
      <dgm:prSet presAssocID="{BBC28249-231F-4250-9F4B-DB4FE5E6F1C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vel"/>
        </a:ext>
      </dgm:extLst>
    </dgm:pt>
    <dgm:pt modelId="{0610FBBC-9103-42EB-9145-C8D01AA756A4}" type="pres">
      <dgm:prSet presAssocID="{BBC28249-231F-4250-9F4B-DB4FE5E6F1C2}" presName="spaceRect" presStyleCnt="0"/>
      <dgm:spPr/>
    </dgm:pt>
    <dgm:pt modelId="{117F3DB6-A269-46FE-B97B-3EA184B6D11A}" type="pres">
      <dgm:prSet presAssocID="{BBC28249-231F-4250-9F4B-DB4FE5E6F1C2}" presName="parTx" presStyleLbl="revTx" presStyleIdx="5" presStyleCnt="6">
        <dgm:presLayoutVars>
          <dgm:chMax val="0"/>
          <dgm:chPref val="0"/>
        </dgm:presLayoutVars>
      </dgm:prSet>
      <dgm:spPr/>
    </dgm:pt>
  </dgm:ptLst>
  <dgm:cxnLst>
    <dgm:cxn modelId="{2DD76C1E-5780-FD4B-A7D4-3AA1EFA3B39E}" type="presOf" srcId="{58BE8D0B-5B23-42DB-92CD-B6CF981B0CC5}" destId="{900B1D57-64C1-41EA-86E7-6FE2E2A9FBB9}" srcOrd="0" destOrd="0" presId="urn:microsoft.com/office/officeart/2018/2/layout/IconVerticalSolidList"/>
    <dgm:cxn modelId="{953C4236-6173-4BA7-8CA4-F602309943BF}" srcId="{1D21C2E8-5B4E-4C3B-8F04-4DE093A993B8}" destId="{9D3610A8-956C-4E14-8CDE-D858C73F59E2}" srcOrd="3" destOrd="0" parTransId="{B769D3F4-88DB-4402-B0FE-098B2425895A}" sibTransId="{C38B84DB-6AE1-4568-91A0-370E7FF50679}"/>
    <dgm:cxn modelId="{97C30638-977F-0E40-A0E0-8246951A136C}" type="presOf" srcId="{0C6E8C44-B9CE-45AC-BA80-A228937C2C2C}" destId="{5CE40954-4EED-41DF-B269-0AE65A27059E}" srcOrd="0" destOrd="0" presId="urn:microsoft.com/office/officeart/2018/2/layout/IconVerticalSolidList"/>
    <dgm:cxn modelId="{F354183D-6438-4E55-96ED-FE0079EBF9D8}" srcId="{1D21C2E8-5B4E-4C3B-8F04-4DE093A993B8}" destId="{BBC28249-231F-4250-9F4B-DB4FE5E6F1C2}" srcOrd="5" destOrd="0" parTransId="{A25E2CE6-73FB-4623-815B-39E4A73728A8}" sibTransId="{61478D42-47FA-4E91-91D6-BFD4AAF07E7A}"/>
    <dgm:cxn modelId="{D61A8845-4882-9E47-BA08-9FC4308285D6}" type="presOf" srcId="{9D3610A8-956C-4E14-8CDE-D858C73F59E2}" destId="{C2B5180E-DF62-4859-A586-670BCAD72833}" srcOrd="0" destOrd="0" presId="urn:microsoft.com/office/officeart/2018/2/layout/IconVerticalSolidList"/>
    <dgm:cxn modelId="{7D737A50-DF0E-4BE3-AB04-BC9740CE3860}" srcId="{1D21C2E8-5B4E-4C3B-8F04-4DE093A993B8}" destId="{0C6E8C44-B9CE-45AC-BA80-A228937C2C2C}" srcOrd="4" destOrd="0" parTransId="{B2C807A9-18E1-426B-9ABB-8888BE992F0C}" sibTransId="{8745182F-A7D6-4AA8-AFB8-AEC80C112AA4}"/>
    <dgm:cxn modelId="{C3EA6D59-D2AD-4DD1-B5C5-96707AAB3482}" srcId="{1D21C2E8-5B4E-4C3B-8F04-4DE093A993B8}" destId="{F61785C8-76C4-44F5-85A9-489E4DE83D98}" srcOrd="1" destOrd="0" parTransId="{A342A565-7099-4319-A27F-7EB5CB40D7B0}" sibTransId="{5B189D2C-6F37-46C5-9553-B4BAE1089121}"/>
    <dgm:cxn modelId="{0AEBD46A-A3E0-8F49-BCB2-357ED3B8AEAA}" type="presOf" srcId="{F61785C8-76C4-44F5-85A9-489E4DE83D98}" destId="{226AFACE-7909-41DE-9DAF-4A819E33121A}" srcOrd="0" destOrd="0" presId="urn:microsoft.com/office/officeart/2018/2/layout/IconVerticalSolidList"/>
    <dgm:cxn modelId="{B68BA39B-E87D-447B-A040-D3A574C6DA8E}" srcId="{1D21C2E8-5B4E-4C3B-8F04-4DE093A993B8}" destId="{47D1E368-63B5-4238-88F8-1087FF655F05}" srcOrd="2" destOrd="0" parTransId="{A689626D-3132-46E9-A5DE-FD907CA407EC}" sibTransId="{74E4BC8B-957E-4A23-B5FE-BDDCD41A37FD}"/>
    <dgm:cxn modelId="{E40FBFC3-15B7-B144-B068-6F8E043C1BEF}" type="presOf" srcId="{BBC28249-231F-4250-9F4B-DB4FE5E6F1C2}" destId="{117F3DB6-A269-46FE-B97B-3EA184B6D11A}" srcOrd="0" destOrd="0" presId="urn:microsoft.com/office/officeart/2018/2/layout/IconVerticalSolidList"/>
    <dgm:cxn modelId="{8B3779E2-AA4D-D049-BA15-CCDC992C6AF5}" type="presOf" srcId="{1D21C2E8-5B4E-4C3B-8F04-4DE093A993B8}" destId="{5FE0755A-F39C-4AE8-939C-36FBAFC669C9}" srcOrd="0" destOrd="0" presId="urn:microsoft.com/office/officeart/2018/2/layout/IconVerticalSolidList"/>
    <dgm:cxn modelId="{EC670FE4-92FE-47E5-8423-DD4B5CB8C5F7}" srcId="{1D21C2E8-5B4E-4C3B-8F04-4DE093A993B8}" destId="{58BE8D0B-5B23-42DB-92CD-B6CF981B0CC5}" srcOrd="0" destOrd="0" parTransId="{418139D9-F0D0-4B76-9121-E6DC7A6A3529}" sibTransId="{28B707E7-8A25-4192-B27F-4BB3BA26F012}"/>
    <dgm:cxn modelId="{F416F4FE-1188-DE4C-ADF3-FA0D928D82B8}" type="presOf" srcId="{47D1E368-63B5-4238-88F8-1087FF655F05}" destId="{3C759E2F-409C-4EE6-A818-13333B8D874A}" srcOrd="0" destOrd="0" presId="urn:microsoft.com/office/officeart/2018/2/layout/IconVerticalSolidList"/>
    <dgm:cxn modelId="{F62506D0-7BB5-F24A-BD13-2F1C14B9A6D5}" type="presParOf" srcId="{5FE0755A-F39C-4AE8-939C-36FBAFC669C9}" destId="{435DC88F-764F-4275-8084-B6CE0F462480}" srcOrd="0" destOrd="0" presId="urn:microsoft.com/office/officeart/2018/2/layout/IconVerticalSolidList"/>
    <dgm:cxn modelId="{DBE2476D-E14B-4446-B162-9A802137FDBF}" type="presParOf" srcId="{435DC88F-764F-4275-8084-B6CE0F462480}" destId="{AA3DB50D-8269-457F-A33F-D8FA7A73A5F9}" srcOrd="0" destOrd="0" presId="urn:microsoft.com/office/officeart/2018/2/layout/IconVerticalSolidList"/>
    <dgm:cxn modelId="{6B7DC991-D9E4-0F4C-8525-60BC3CCAC07D}" type="presParOf" srcId="{435DC88F-764F-4275-8084-B6CE0F462480}" destId="{573BB0A4-B0D7-469D-BED3-04C299A4EBBF}" srcOrd="1" destOrd="0" presId="urn:microsoft.com/office/officeart/2018/2/layout/IconVerticalSolidList"/>
    <dgm:cxn modelId="{79937B0C-5D86-AE41-B578-91B8B38BCE0C}" type="presParOf" srcId="{435DC88F-764F-4275-8084-B6CE0F462480}" destId="{E0E5E703-CE24-463A-B30F-282094FA7DCE}" srcOrd="2" destOrd="0" presId="urn:microsoft.com/office/officeart/2018/2/layout/IconVerticalSolidList"/>
    <dgm:cxn modelId="{A579892D-8A16-F448-A30B-C6EE289ABDF6}" type="presParOf" srcId="{435DC88F-764F-4275-8084-B6CE0F462480}" destId="{900B1D57-64C1-41EA-86E7-6FE2E2A9FBB9}" srcOrd="3" destOrd="0" presId="urn:microsoft.com/office/officeart/2018/2/layout/IconVerticalSolidList"/>
    <dgm:cxn modelId="{E56CE893-1820-1242-AF1C-DEDBD5533D9A}" type="presParOf" srcId="{5FE0755A-F39C-4AE8-939C-36FBAFC669C9}" destId="{C3EE8818-44E9-4507-8C9A-90E4C817438B}" srcOrd="1" destOrd="0" presId="urn:microsoft.com/office/officeart/2018/2/layout/IconVerticalSolidList"/>
    <dgm:cxn modelId="{09F27A71-4643-344D-BE86-05A8CF3E0E20}" type="presParOf" srcId="{5FE0755A-F39C-4AE8-939C-36FBAFC669C9}" destId="{99815097-3B10-4895-B4AB-4288BC3AE80F}" srcOrd="2" destOrd="0" presId="urn:microsoft.com/office/officeart/2018/2/layout/IconVerticalSolidList"/>
    <dgm:cxn modelId="{D3C9F86D-B996-4D4D-9F99-D6082262CE3F}" type="presParOf" srcId="{99815097-3B10-4895-B4AB-4288BC3AE80F}" destId="{9A0A15EC-FC43-4853-97F0-DF67DB02FFEC}" srcOrd="0" destOrd="0" presId="urn:microsoft.com/office/officeart/2018/2/layout/IconVerticalSolidList"/>
    <dgm:cxn modelId="{18D0DC4D-C879-3940-9444-B062DCEDEF96}" type="presParOf" srcId="{99815097-3B10-4895-B4AB-4288BC3AE80F}" destId="{D5B504DB-E7CD-4882-BB92-1A6D93735324}" srcOrd="1" destOrd="0" presId="urn:microsoft.com/office/officeart/2018/2/layout/IconVerticalSolidList"/>
    <dgm:cxn modelId="{71E6E53D-60BF-4A4A-B603-ACFF8B135B33}" type="presParOf" srcId="{99815097-3B10-4895-B4AB-4288BC3AE80F}" destId="{5D5D61D1-F375-40A7-9483-3CF9A850D3C7}" srcOrd="2" destOrd="0" presId="urn:microsoft.com/office/officeart/2018/2/layout/IconVerticalSolidList"/>
    <dgm:cxn modelId="{358B9A09-46E8-C744-8EC3-CE19F19E2286}" type="presParOf" srcId="{99815097-3B10-4895-B4AB-4288BC3AE80F}" destId="{226AFACE-7909-41DE-9DAF-4A819E33121A}" srcOrd="3" destOrd="0" presId="urn:microsoft.com/office/officeart/2018/2/layout/IconVerticalSolidList"/>
    <dgm:cxn modelId="{3ACF6DE8-2C91-8141-BA94-24AC58215EF2}" type="presParOf" srcId="{5FE0755A-F39C-4AE8-939C-36FBAFC669C9}" destId="{D7F9F3C7-BA78-4687-9C6E-4E23A787F73B}" srcOrd="3" destOrd="0" presId="urn:microsoft.com/office/officeart/2018/2/layout/IconVerticalSolidList"/>
    <dgm:cxn modelId="{692BDBAE-FDBD-4C4C-A692-D64ECA720697}" type="presParOf" srcId="{5FE0755A-F39C-4AE8-939C-36FBAFC669C9}" destId="{CDD45595-80A6-48FD-A4F2-73DE86C231B7}" srcOrd="4" destOrd="0" presId="urn:microsoft.com/office/officeart/2018/2/layout/IconVerticalSolidList"/>
    <dgm:cxn modelId="{57F1DA85-162C-C04C-9943-4D12CDB2F50D}" type="presParOf" srcId="{CDD45595-80A6-48FD-A4F2-73DE86C231B7}" destId="{7C679119-5008-4A8F-8470-4FBFDDB937A6}" srcOrd="0" destOrd="0" presId="urn:microsoft.com/office/officeart/2018/2/layout/IconVerticalSolidList"/>
    <dgm:cxn modelId="{D9D574EF-0036-9542-8B33-22B16724BDDB}" type="presParOf" srcId="{CDD45595-80A6-48FD-A4F2-73DE86C231B7}" destId="{40B5469C-F1F3-4FE8-8FCA-E763EFA04493}" srcOrd="1" destOrd="0" presId="urn:microsoft.com/office/officeart/2018/2/layout/IconVerticalSolidList"/>
    <dgm:cxn modelId="{7AFD583C-1DB4-4544-88E0-7EA28B30034C}" type="presParOf" srcId="{CDD45595-80A6-48FD-A4F2-73DE86C231B7}" destId="{DE73E325-B8BC-4B9F-9572-52188DAC7AA5}" srcOrd="2" destOrd="0" presId="urn:microsoft.com/office/officeart/2018/2/layout/IconVerticalSolidList"/>
    <dgm:cxn modelId="{5055483D-21E4-F347-A767-3514D0FBD0F9}" type="presParOf" srcId="{CDD45595-80A6-48FD-A4F2-73DE86C231B7}" destId="{3C759E2F-409C-4EE6-A818-13333B8D874A}" srcOrd="3" destOrd="0" presId="urn:microsoft.com/office/officeart/2018/2/layout/IconVerticalSolidList"/>
    <dgm:cxn modelId="{123D23A3-DFA8-BC4F-A3A0-A776CCC47D78}" type="presParOf" srcId="{5FE0755A-F39C-4AE8-939C-36FBAFC669C9}" destId="{50D140D3-F050-43B0-8EBB-7117D033C224}" srcOrd="5" destOrd="0" presId="urn:microsoft.com/office/officeart/2018/2/layout/IconVerticalSolidList"/>
    <dgm:cxn modelId="{C95C6EFE-421D-C449-A93E-65E479AB91A3}" type="presParOf" srcId="{5FE0755A-F39C-4AE8-939C-36FBAFC669C9}" destId="{50557D1B-D0B3-43FB-AE28-47AE7F514838}" srcOrd="6" destOrd="0" presId="urn:microsoft.com/office/officeart/2018/2/layout/IconVerticalSolidList"/>
    <dgm:cxn modelId="{AE1E56DE-A127-4848-AA87-0DBB74A22C9B}" type="presParOf" srcId="{50557D1B-D0B3-43FB-AE28-47AE7F514838}" destId="{BA0C111B-2A04-4FA9-874B-63389484C69B}" srcOrd="0" destOrd="0" presId="urn:microsoft.com/office/officeart/2018/2/layout/IconVerticalSolidList"/>
    <dgm:cxn modelId="{6F40C342-530E-0C43-8E7B-BD0F89DD0695}" type="presParOf" srcId="{50557D1B-D0B3-43FB-AE28-47AE7F514838}" destId="{5E39E023-2C5B-4D9F-9CC8-CBAEF3AC1312}" srcOrd="1" destOrd="0" presId="urn:microsoft.com/office/officeart/2018/2/layout/IconVerticalSolidList"/>
    <dgm:cxn modelId="{18F92E72-EEB6-E44F-A239-D1100FD06A6B}" type="presParOf" srcId="{50557D1B-D0B3-43FB-AE28-47AE7F514838}" destId="{A9E9153E-C5C0-4D1A-A201-DDE36DB4E197}" srcOrd="2" destOrd="0" presId="urn:microsoft.com/office/officeart/2018/2/layout/IconVerticalSolidList"/>
    <dgm:cxn modelId="{A8D4F64A-11E9-5946-A5AB-E9E19F2E348F}" type="presParOf" srcId="{50557D1B-D0B3-43FB-AE28-47AE7F514838}" destId="{C2B5180E-DF62-4859-A586-670BCAD72833}" srcOrd="3" destOrd="0" presId="urn:microsoft.com/office/officeart/2018/2/layout/IconVerticalSolidList"/>
    <dgm:cxn modelId="{D08A80E2-692A-0A45-ABC8-9D8852F99991}" type="presParOf" srcId="{5FE0755A-F39C-4AE8-939C-36FBAFC669C9}" destId="{8E581D5A-6557-4A3D-B651-B1E6285EE995}" srcOrd="7" destOrd="0" presId="urn:microsoft.com/office/officeart/2018/2/layout/IconVerticalSolidList"/>
    <dgm:cxn modelId="{5D25EBD7-98DF-FD45-B3E5-C70930FCE3C4}" type="presParOf" srcId="{5FE0755A-F39C-4AE8-939C-36FBAFC669C9}" destId="{FC75B263-D1DE-4775-B206-490732235341}" srcOrd="8" destOrd="0" presId="urn:microsoft.com/office/officeart/2018/2/layout/IconVerticalSolidList"/>
    <dgm:cxn modelId="{8D9EA0EB-391F-CB4C-A595-7D13EBC59906}" type="presParOf" srcId="{FC75B263-D1DE-4775-B206-490732235341}" destId="{2EDB66D0-351E-4FD8-B662-6788E8685754}" srcOrd="0" destOrd="0" presId="urn:microsoft.com/office/officeart/2018/2/layout/IconVerticalSolidList"/>
    <dgm:cxn modelId="{63FD1645-96F0-374B-8DC9-8649C74E8C18}" type="presParOf" srcId="{FC75B263-D1DE-4775-B206-490732235341}" destId="{0D7102BF-E1B6-4897-BEA5-E27E2A56CD7B}" srcOrd="1" destOrd="0" presId="urn:microsoft.com/office/officeart/2018/2/layout/IconVerticalSolidList"/>
    <dgm:cxn modelId="{59FEA497-298C-284A-8916-8CA3A7540542}" type="presParOf" srcId="{FC75B263-D1DE-4775-B206-490732235341}" destId="{DD84CD3B-DC7C-40CB-A11B-1753C3022F86}" srcOrd="2" destOrd="0" presId="urn:microsoft.com/office/officeart/2018/2/layout/IconVerticalSolidList"/>
    <dgm:cxn modelId="{2E150558-45F0-6744-A0F9-6B34B8DA5D31}" type="presParOf" srcId="{FC75B263-D1DE-4775-B206-490732235341}" destId="{5CE40954-4EED-41DF-B269-0AE65A27059E}" srcOrd="3" destOrd="0" presId="urn:microsoft.com/office/officeart/2018/2/layout/IconVerticalSolidList"/>
    <dgm:cxn modelId="{DCDC089A-9C2E-054F-B40C-ADA60958E3A6}" type="presParOf" srcId="{5FE0755A-F39C-4AE8-939C-36FBAFC669C9}" destId="{F6B294B7-067A-4A69-91D6-1B1AC30A5F1A}" srcOrd="9" destOrd="0" presId="urn:microsoft.com/office/officeart/2018/2/layout/IconVerticalSolidList"/>
    <dgm:cxn modelId="{69BAF560-8BC4-7E40-8618-DD8B10EB8865}" type="presParOf" srcId="{5FE0755A-F39C-4AE8-939C-36FBAFC669C9}" destId="{00E853C0-E024-49BA-8618-71F4D7CA3C59}" srcOrd="10" destOrd="0" presId="urn:microsoft.com/office/officeart/2018/2/layout/IconVerticalSolidList"/>
    <dgm:cxn modelId="{779BB25E-15F5-3547-B086-275573BC049D}" type="presParOf" srcId="{00E853C0-E024-49BA-8618-71F4D7CA3C59}" destId="{D86E85D3-AFC8-4793-88DC-0FDDF8C8D346}" srcOrd="0" destOrd="0" presId="urn:microsoft.com/office/officeart/2018/2/layout/IconVerticalSolidList"/>
    <dgm:cxn modelId="{F588A620-CA30-D640-8528-6679BE5E6175}" type="presParOf" srcId="{00E853C0-E024-49BA-8618-71F4D7CA3C59}" destId="{4F50A2E5-F8B5-4296-B910-D91245E26764}" srcOrd="1" destOrd="0" presId="urn:microsoft.com/office/officeart/2018/2/layout/IconVerticalSolidList"/>
    <dgm:cxn modelId="{D7A7F6EF-BAA6-0243-907B-7C562B48FF60}" type="presParOf" srcId="{00E853C0-E024-49BA-8618-71F4D7CA3C59}" destId="{0610FBBC-9103-42EB-9145-C8D01AA756A4}" srcOrd="2" destOrd="0" presId="urn:microsoft.com/office/officeart/2018/2/layout/IconVerticalSolidList"/>
    <dgm:cxn modelId="{A2C9FC6F-BE29-7C40-BA40-C755B83B25F4}" type="presParOf" srcId="{00E853C0-E024-49BA-8618-71F4D7CA3C59}" destId="{117F3DB6-A269-46FE-B97B-3EA184B6D1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56A9E0-E287-4E6A-A6E0-4854C37BD78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C0CA62C-8800-48BA-9AEC-3B1448C7C61D}">
      <dgm:prSet/>
      <dgm:spPr/>
      <dgm:t>
        <a:bodyPr/>
        <a:lstStyle/>
        <a:p>
          <a:pPr>
            <a:lnSpc>
              <a:spcPct val="100000"/>
            </a:lnSpc>
          </a:pPr>
          <a:r>
            <a:rPr lang="en-CA" b="1" dirty="0"/>
            <a:t>Empathy </a:t>
          </a:r>
          <a:r>
            <a:rPr lang="en-CA" dirty="0"/>
            <a:t>- imaging world from multiple perspectives;</a:t>
          </a:r>
        </a:p>
        <a:p>
          <a:pPr>
            <a:lnSpc>
              <a:spcPct val="100000"/>
            </a:lnSpc>
          </a:pPr>
          <a:r>
            <a:rPr lang="en-CA" dirty="0"/>
            <a:t> 'people first'</a:t>
          </a:r>
          <a:endParaRPr lang="en-US" dirty="0"/>
        </a:p>
      </dgm:t>
    </dgm:pt>
    <dgm:pt modelId="{4BA636CD-38AD-495B-93FF-72EEB5200509}" type="parTrans" cxnId="{0296E9CA-E85E-43F7-8840-C0662E4B89BB}">
      <dgm:prSet/>
      <dgm:spPr/>
      <dgm:t>
        <a:bodyPr/>
        <a:lstStyle/>
        <a:p>
          <a:endParaRPr lang="en-US"/>
        </a:p>
      </dgm:t>
    </dgm:pt>
    <dgm:pt modelId="{42B5E5C8-302F-45DE-AA67-7DC7A56AA0D2}" type="sibTrans" cxnId="{0296E9CA-E85E-43F7-8840-C0662E4B89BB}">
      <dgm:prSet/>
      <dgm:spPr/>
      <dgm:t>
        <a:bodyPr/>
        <a:lstStyle/>
        <a:p>
          <a:endParaRPr lang="en-US" dirty="0"/>
        </a:p>
      </dgm:t>
    </dgm:pt>
    <dgm:pt modelId="{CEB7F1DC-28D6-4CE8-AECE-28846B7DB595}">
      <dgm:prSet/>
      <dgm:spPr/>
      <dgm:t>
        <a:bodyPr/>
        <a:lstStyle/>
        <a:p>
          <a:pPr>
            <a:lnSpc>
              <a:spcPct val="100000"/>
            </a:lnSpc>
          </a:pPr>
          <a:r>
            <a:rPr lang="en-CA" b="1" dirty="0"/>
            <a:t>Integrative Thinking </a:t>
          </a:r>
          <a:r>
            <a:rPr lang="en-CA" dirty="0"/>
            <a:t>- ability to see all  aspects to a problem, even the contradictory</a:t>
          </a:r>
          <a:endParaRPr lang="en-US" dirty="0"/>
        </a:p>
      </dgm:t>
    </dgm:pt>
    <dgm:pt modelId="{302F1976-C58F-40AA-924C-9B257B9F028C}" type="parTrans" cxnId="{683EF91C-3014-4975-B62B-D2518F06956C}">
      <dgm:prSet/>
      <dgm:spPr/>
      <dgm:t>
        <a:bodyPr/>
        <a:lstStyle/>
        <a:p>
          <a:endParaRPr lang="en-US"/>
        </a:p>
      </dgm:t>
    </dgm:pt>
    <dgm:pt modelId="{CDA377AB-17DF-4964-8392-F4F9737B3817}" type="sibTrans" cxnId="{683EF91C-3014-4975-B62B-D2518F06956C}">
      <dgm:prSet/>
      <dgm:spPr/>
      <dgm:t>
        <a:bodyPr/>
        <a:lstStyle/>
        <a:p>
          <a:endParaRPr lang="en-US" dirty="0"/>
        </a:p>
      </dgm:t>
    </dgm:pt>
    <dgm:pt modelId="{91908E3F-6E99-4B69-B222-1DE908ED2C53}">
      <dgm:prSet/>
      <dgm:spPr/>
      <dgm:t>
        <a:bodyPr/>
        <a:lstStyle/>
        <a:p>
          <a:pPr>
            <a:lnSpc>
              <a:spcPct val="100000"/>
            </a:lnSpc>
          </a:pPr>
          <a:r>
            <a:rPr lang="en-CA" b="1" dirty="0"/>
            <a:t>Optimism</a:t>
          </a:r>
          <a:r>
            <a:rPr lang="en-CA" dirty="0"/>
            <a:t> – believe that at least one potential solution is better than existing alternative</a:t>
          </a:r>
          <a:endParaRPr lang="en-US" dirty="0"/>
        </a:p>
      </dgm:t>
    </dgm:pt>
    <dgm:pt modelId="{60742A19-5766-4AFD-9E08-978B52B716AD}" type="parTrans" cxnId="{BDCDDBB7-3206-44BD-AA67-70DAC8D3E5C4}">
      <dgm:prSet/>
      <dgm:spPr/>
      <dgm:t>
        <a:bodyPr/>
        <a:lstStyle/>
        <a:p>
          <a:endParaRPr lang="en-US"/>
        </a:p>
      </dgm:t>
    </dgm:pt>
    <dgm:pt modelId="{EFCBD981-84A2-4274-91BD-08015FC488E1}" type="sibTrans" cxnId="{BDCDDBB7-3206-44BD-AA67-70DAC8D3E5C4}">
      <dgm:prSet/>
      <dgm:spPr/>
      <dgm:t>
        <a:bodyPr/>
        <a:lstStyle/>
        <a:p>
          <a:endParaRPr lang="en-US" dirty="0"/>
        </a:p>
      </dgm:t>
    </dgm:pt>
    <dgm:pt modelId="{F5B31EEA-66B1-42EC-98C7-4B0D267E046E}">
      <dgm:prSet/>
      <dgm:spPr/>
      <dgm:t>
        <a:bodyPr/>
        <a:lstStyle/>
        <a:p>
          <a:pPr>
            <a:lnSpc>
              <a:spcPct val="100000"/>
            </a:lnSpc>
          </a:pPr>
          <a:r>
            <a:rPr lang="en-CA" b="1" dirty="0"/>
            <a:t>Experimentalism</a:t>
          </a:r>
          <a:r>
            <a:rPr lang="en-CA" dirty="0"/>
            <a:t> - pose questions and explore constraints in creative ways</a:t>
          </a:r>
          <a:endParaRPr lang="en-US" dirty="0"/>
        </a:p>
      </dgm:t>
    </dgm:pt>
    <dgm:pt modelId="{75420A98-FB19-4E9C-BC1E-3EA484D82946}" type="parTrans" cxnId="{3AD593EF-C73E-451D-839B-13031FEB1FEE}">
      <dgm:prSet/>
      <dgm:spPr/>
      <dgm:t>
        <a:bodyPr/>
        <a:lstStyle/>
        <a:p>
          <a:endParaRPr lang="en-US"/>
        </a:p>
      </dgm:t>
    </dgm:pt>
    <dgm:pt modelId="{827B0871-621D-4BCD-94AF-BD4816CAE0E0}" type="sibTrans" cxnId="{3AD593EF-C73E-451D-839B-13031FEB1FEE}">
      <dgm:prSet/>
      <dgm:spPr/>
      <dgm:t>
        <a:bodyPr/>
        <a:lstStyle/>
        <a:p>
          <a:endParaRPr lang="en-US" dirty="0"/>
        </a:p>
      </dgm:t>
    </dgm:pt>
    <dgm:pt modelId="{089D0D93-B85B-40D9-AD36-B5B222ED70EF}">
      <dgm:prSet/>
      <dgm:spPr/>
      <dgm:t>
        <a:bodyPr/>
        <a:lstStyle/>
        <a:p>
          <a:pPr>
            <a:lnSpc>
              <a:spcPct val="100000"/>
            </a:lnSpc>
          </a:pPr>
          <a:r>
            <a:rPr lang="en-CA" b="1" dirty="0"/>
            <a:t>Collaboration</a:t>
          </a:r>
          <a:endParaRPr lang="en-US" b="1" dirty="0"/>
        </a:p>
      </dgm:t>
    </dgm:pt>
    <dgm:pt modelId="{C5B0394C-A8BD-43FF-A360-7F70B2C5B7FD}" type="parTrans" cxnId="{301B8F3E-3180-4B47-BD91-6268CFD406F7}">
      <dgm:prSet/>
      <dgm:spPr/>
      <dgm:t>
        <a:bodyPr/>
        <a:lstStyle/>
        <a:p>
          <a:endParaRPr lang="en-US"/>
        </a:p>
      </dgm:t>
    </dgm:pt>
    <dgm:pt modelId="{3CCE76ED-3706-4B1D-B39D-B5E8CAA3D5E0}" type="sibTrans" cxnId="{301B8F3E-3180-4B47-BD91-6268CFD406F7}">
      <dgm:prSet/>
      <dgm:spPr/>
      <dgm:t>
        <a:bodyPr/>
        <a:lstStyle/>
        <a:p>
          <a:endParaRPr lang="en-US"/>
        </a:p>
      </dgm:t>
    </dgm:pt>
    <dgm:pt modelId="{57476B4C-7581-44D2-A18F-06295E691691}" type="pres">
      <dgm:prSet presAssocID="{1956A9E0-E287-4E6A-A6E0-4854C37BD78A}" presName="root" presStyleCnt="0">
        <dgm:presLayoutVars>
          <dgm:dir/>
          <dgm:resizeHandles val="exact"/>
        </dgm:presLayoutVars>
      </dgm:prSet>
      <dgm:spPr/>
    </dgm:pt>
    <dgm:pt modelId="{6173875F-DD93-4583-A4ED-597D1828EDF4}" type="pres">
      <dgm:prSet presAssocID="{DC0CA62C-8800-48BA-9AEC-3B1448C7C61D}" presName="compNode" presStyleCnt="0"/>
      <dgm:spPr/>
    </dgm:pt>
    <dgm:pt modelId="{0BB1AE04-52F8-4755-BC82-CEB7DB4F136B}" type="pres">
      <dgm:prSet presAssocID="{DC0CA62C-8800-48BA-9AEC-3B1448C7C61D}" presName="bgRect" presStyleLbl="bgShp" presStyleIdx="0" presStyleCnt="5"/>
      <dgm:spPr/>
    </dgm:pt>
    <dgm:pt modelId="{89B0A159-9F41-4EF1-BA69-0DFFD9032093}" type="pres">
      <dgm:prSet presAssocID="{DC0CA62C-8800-48BA-9AEC-3B1448C7C61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C0C71E7B-96F1-4D21-BBD0-5A75FDCE7FF1}" type="pres">
      <dgm:prSet presAssocID="{DC0CA62C-8800-48BA-9AEC-3B1448C7C61D}" presName="spaceRect" presStyleCnt="0"/>
      <dgm:spPr/>
    </dgm:pt>
    <dgm:pt modelId="{472594FF-E2EB-4B5A-86A6-188E4939BE58}" type="pres">
      <dgm:prSet presAssocID="{DC0CA62C-8800-48BA-9AEC-3B1448C7C61D}" presName="parTx" presStyleLbl="revTx" presStyleIdx="0" presStyleCnt="5">
        <dgm:presLayoutVars>
          <dgm:chMax val="0"/>
          <dgm:chPref val="0"/>
        </dgm:presLayoutVars>
      </dgm:prSet>
      <dgm:spPr/>
    </dgm:pt>
    <dgm:pt modelId="{70EE4CA7-225F-4473-A9BD-9B16F1E8A92E}" type="pres">
      <dgm:prSet presAssocID="{42B5E5C8-302F-45DE-AA67-7DC7A56AA0D2}" presName="sibTrans" presStyleCnt="0"/>
      <dgm:spPr/>
    </dgm:pt>
    <dgm:pt modelId="{149517A2-CB97-4967-A6B4-2577FF022C14}" type="pres">
      <dgm:prSet presAssocID="{CEB7F1DC-28D6-4CE8-AECE-28846B7DB595}" presName="compNode" presStyleCnt="0"/>
      <dgm:spPr/>
    </dgm:pt>
    <dgm:pt modelId="{5320BB5E-C785-40FB-A52E-4C68A7088C88}" type="pres">
      <dgm:prSet presAssocID="{CEB7F1DC-28D6-4CE8-AECE-28846B7DB595}" presName="bgRect" presStyleLbl="bgShp" presStyleIdx="1" presStyleCnt="5"/>
      <dgm:spPr/>
    </dgm:pt>
    <dgm:pt modelId="{D33C89D7-EBFB-4DF7-852C-8DE9EFC88C09}" type="pres">
      <dgm:prSet presAssocID="{CEB7F1DC-28D6-4CE8-AECE-28846B7DB59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42A495D1-600E-490C-A838-0BF95364F4B3}" type="pres">
      <dgm:prSet presAssocID="{CEB7F1DC-28D6-4CE8-AECE-28846B7DB595}" presName="spaceRect" presStyleCnt="0"/>
      <dgm:spPr/>
    </dgm:pt>
    <dgm:pt modelId="{552C2DDA-A679-471A-B4C9-522E15987534}" type="pres">
      <dgm:prSet presAssocID="{CEB7F1DC-28D6-4CE8-AECE-28846B7DB595}" presName="parTx" presStyleLbl="revTx" presStyleIdx="1" presStyleCnt="5">
        <dgm:presLayoutVars>
          <dgm:chMax val="0"/>
          <dgm:chPref val="0"/>
        </dgm:presLayoutVars>
      </dgm:prSet>
      <dgm:spPr/>
    </dgm:pt>
    <dgm:pt modelId="{281DABE5-F300-4C4E-BEA9-870346D6122B}" type="pres">
      <dgm:prSet presAssocID="{CDA377AB-17DF-4964-8392-F4F9737B3817}" presName="sibTrans" presStyleCnt="0"/>
      <dgm:spPr/>
    </dgm:pt>
    <dgm:pt modelId="{F96DD7C4-E98E-498B-A90A-973AA2749527}" type="pres">
      <dgm:prSet presAssocID="{91908E3F-6E99-4B69-B222-1DE908ED2C53}" presName="compNode" presStyleCnt="0"/>
      <dgm:spPr/>
    </dgm:pt>
    <dgm:pt modelId="{66034B68-5E5D-4096-9E54-519FC06E7E99}" type="pres">
      <dgm:prSet presAssocID="{91908E3F-6E99-4B69-B222-1DE908ED2C53}" presName="bgRect" presStyleLbl="bgShp" presStyleIdx="2" presStyleCnt="5"/>
      <dgm:spPr/>
    </dgm:pt>
    <dgm:pt modelId="{25BA7718-989B-4D44-B38C-6F0735E143C6}" type="pres">
      <dgm:prSet presAssocID="{91908E3F-6E99-4B69-B222-1DE908ED2C5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E0AA30D6-297E-46A2-9058-596C3668E9FA}" type="pres">
      <dgm:prSet presAssocID="{91908E3F-6E99-4B69-B222-1DE908ED2C53}" presName="spaceRect" presStyleCnt="0"/>
      <dgm:spPr/>
    </dgm:pt>
    <dgm:pt modelId="{F661C7D1-8F08-4EEB-AA3A-A5BBFDD4C162}" type="pres">
      <dgm:prSet presAssocID="{91908E3F-6E99-4B69-B222-1DE908ED2C53}" presName="parTx" presStyleLbl="revTx" presStyleIdx="2" presStyleCnt="5">
        <dgm:presLayoutVars>
          <dgm:chMax val="0"/>
          <dgm:chPref val="0"/>
        </dgm:presLayoutVars>
      </dgm:prSet>
      <dgm:spPr/>
    </dgm:pt>
    <dgm:pt modelId="{EA7623AE-5752-436F-B8AD-2CD63F04FA90}" type="pres">
      <dgm:prSet presAssocID="{EFCBD981-84A2-4274-91BD-08015FC488E1}" presName="sibTrans" presStyleCnt="0"/>
      <dgm:spPr/>
    </dgm:pt>
    <dgm:pt modelId="{DEE0DF96-1208-45DF-8200-EB9E2D58AE02}" type="pres">
      <dgm:prSet presAssocID="{F5B31EEA-66B1-42EC-98C7-4B0D267E046E}" presName="compNode" presStyleCnt="0"/>
      <dgm:spPr/>
    </dgm:pt>
    <dgm:pt modelId="{73665B72-A7E8-4AAB-9212-D34B946ECE91}" type="pres">
      <dgm:prSet presAssocID="{F5B31EEA-66B1-42EC-98C7-4B0D267E046E}" presName="bgRect" presStyleLbl="bgShp" presStyleIdx="3" presStyleCnt="5"/>
      <dgm:spPr/>
    </dgm:pt>
    <dgm:pt modelId="{1C25ED8C-38BD-4B51-9D8A-7EFAC51900B6}" type="pres">
      <dgm:prSet presAssocID="{F5B31EEA-66B1-42EC-98C7-4B0D267E046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bulb"/>
        </a:ext>
      </dgm:extLst>
    </dgm:pt>
    <dgm:pt modelId="{AB789764-A0DD-4FB6-A1BA-EEFFD283415A}" type="pres">
      <dgm:prSet presAssocID="{F5B31EEA-66B1-42EC-98C7-4B0D267E046E}" presName="spaceRect" presStyleCnt="0"/>
      <dgm:spPr/>
    </dgm:pt>
    <dgm:pt modelId="{8F8E0DE0-BCAC-47C9-96AA-7F84BE10BF4E}" type="pres">
      <dgm:prSet presAssocID="{F5B31EEA-66B1-42EC-98C7-4B0D267E046E}" presName="parTx" presStyleLbl="revTx" presStyleIdx="3" presStyleCnt="5">
        <dgm:presLayoutVars>
          <dgm:chMax val="0"/>
          <dgm:chPref val="0"/>
        </dgm:presLayoutVars>
      </dgm:prSet>
      <dgm:spPr/>
    </dgm:pt>
    <dgm:pt modelId="{A5F819FA-7429-417A-AF19-4A203A8748A2}" type="pres">
      <dgm:prSet presAssocID="{827B0871-621D-4BCD-94AF-BD4816CAE0E0}" presName="sibTrans" presStyleCnt="0"/>
      <dgm:spPr/>
    </dgm:pt>
    <dgm:pt modelId="{4F79FC09-A692-43E8-9F01-262CF39A4C8F}" type="pres">
      <dgm:prSet presAssocID="{089D0D93-B85B-40D9-AD36-B5B222ED70EF}" presName="compNode" presStyleCnt="0"/>
      <dgm:spPr/>
    </dgm:pt>
    <dgm:pt modelId="{A642C849-813A-4FC4-BA5B-ED6BC859492F}" type="pres">
      <dgm:prSet presAssocID="{089D0D93-B85B-40D9-AD36-B5B222ED70EF}" presName="bgRect" presStyleLbl="bgShp" presStyleIdx="4" presStyleCnt="5"/>
      <dgm:spPr/>
    </dgm:pt>
    <dgm:pt modelId="{10FF0444-0A84-4F45-B6CA-91A0B9ED8A8E}" type="pres">
      <dgm:prSet presAssocID="{089D0D93-B85B-40D9-AD36-B5B222ED70E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47493859-E7DD-4E5A-AE6E-80C125407B51}" type="pres">
      <dgm:prSet presAssocID="{089D0D93-B85B-40D9-AD36-B5B222ED70EF}" presName="spaceRect" presStyleCnt="0"/>
      <dgm:spPr/>
    </dgm:pt>
    <dgm:pt modelId="{F83B5B7B-83BC-4072-87C4-57FB53388822}" type="pres">
      <dgm:prSet presAssocID="{089D0D93-B85B-40D9-AD36-B5B222ED70EF}" presName="parTx" presStyleLbl="revTx" presStyleIdx="4" presStyleCnt="5">
        <dgm:presLayoutVars>
          <dgm:chMax val="0"/>
          <dgm:chPref val="0"/>
        </dgm:presLayoutVars>
      </dgm:prSet>
      <dgm:spPr/>
    </dgm:pt>
  </dgm:ptLst>
  <dgm:cxnLst>
    <dgm:cxn modelId="{A5C22E1A-95F0-7941-9625-00FD94BAE799}" type="presOf" srcId="{CEB7F1DC-28D6-4CE8-AECE-28846B7DB595}" destId="{552C2DDA-A679-471A-B4C9-522E15987534}" srcOrd="0" destOrd="0" presId="urn:microsoft.com/office/officeart/2018/2/layout/IconVerticalSolidList"/>
    <dgm:cxn modelId="{1E7AF51A-1FCC-224E-A779-AA7CCFAFAB1F}" type="presOf" srcId="{91908E3F-6E99-4B69-B222-1DE908ED2C53}" destId="{F661C7D1-8F08-4EEB-AA3A-A5BBFDD4C162}" srcOrd="0" destOrd="0" presId="urn:microsoft.com/office/officeart/2018/2/layout/IconVerticalSolidList"/>
    <dgm:cxn modelId="{683EF91C-3014-4975-B62B-D2518F06956C}" srcId="{1956A9E0-E287-4E6A-A6E0-4854C37BD78A}" destId="{CEB7F1DC-28D6-4CE8-AECE-28846B7DB595}" srcOrd="1" destOrd="0" parTransId="{302F1976-C58F-40AA-924C-9B257B9F028C}" sibTransId="{CDA377AB-17DF-4964-8392-F4F9737B3817}"/>
    <dgm:cxn modelId="{301B8F3E-3180-4B47-BD91-6268CFD406F7}" srcId="{1956A9E0-E287-4E6A-A6E0-4854C37BD78A}" destId="{089D0D93-B85B-40D9-AD36-B5B222ED70EF}" srcOrd="4" destOrd="0" parTransId="{C5B0394C-A8BD-43FF-A360-7F70B2C5B7FD}" sibTransId="{3CCE76ED-3706-4B1D-B39D-B5E8CAA3D5E0}"/>
    <dgm:cxn modelId="{DE460576-859D-B449-921B-2FA0BE85B956}" type="presOf" srcId="{089D0D93-B85B-40D9-AD36-B5B222ED70EF}" destId="{F83B5B7B-83BC-4072-87C4-57FB53388822}" srcOrd="0" destOrd="0" presId="urn:microsoft.com/office/officeart/2018/2/layout/IconVerticalSolidList"/>
    <dgm:cxn modelId="{8532ABA1-0EC9-EB43-853F-B288F740DF2E}" type="presOf" srcId="{DC0CA62C-8800-48BA-9AEC-3B1448C7C61D}" destId="{472594FF-E2EB-4B5A-86A6-188E4939BE58}" srcOrd="0" destOrd="0" presId="urn:microsoft.com/office/officeart/2018/2/layout/IconVerticalSolidList"/>
    <dgm:cxn modelId="{BDCDDBB7-3206-44BD-AA67-70DAC8D3E5C4}" srcId="{1956A9E0-E287-4E6A-A6E0-4854C37BD78A}" destId="{91908E3F-6E99-4B69-B222-1DE908ED2C53}" srcOrd="2" destOrd="0" parTransId="{60742A19-5766-4AFD-9E08-978B52B716AD}" sibTransId="{EFCBD981-84A2-4274-91BD-08015FC488E1}"/>
    <dgm:cxn modelId="{DF464CC3-EDDA-3F4E-B425-5B066A192E0F}" type="presOf" srcId="{1956A9E0-E287-4E6A-A6E0-4854C37BD78A}" destId="{57476B4C-7581-44D2-A18F-06295E691691}" srcOrd="0" destOrd="0" presId="urn:microsoft.com/office/officeart/2018/2/layout/IconVerticalSolidList"/>
    <dgm:cxn modelId="{0296E9CA-E85E-43F7-8840-C0662E4B89BB}" srcId="{1956A9E0-E287-4E6A-A6E0-4854C37BD78A}" destId="{DC0CA62C-8800-48BA-9AEC-3B1448C7C61D}" srcOrd="0" destOrd="0" parTransId="{4BA636CD-38AD-495B-93FF-72EEB5200509}" sibTransId="{42B5E5C8-302F-45DE-AA67-7DC7A56AA0D2}"/>
    <dgm:cxn modelId="{55C20DE2-1698-AD4E-893D-85F07559F230}" type="presOf" srcId="{F5B31EEA-66B1-42EC-98C7-4B0D267E046E}" destId="{8F8E0DE0-BCAC-47C9-96AA-7F84BE10BF4E}" srcOrd="0" destOrd="0" presId="urn:microsoft.com/office/officeart/2018/2/layout/IconVerticalSolidList"/>
    <dgm:cxn modelId="{3AD593EF-C73E-451D-839B-13031FEB1FEE}" srcId="{1956A9E0-E287-4E6A-A6E0-4854C37BD78A}" destId="{F5B31EEA-66B1-42EC-98C7-4B0D267E046E}" srcOrd="3" destOrd="0" parTransId="{75420A98-FB19-4E9C-BC1E-3EA484D82946}" sibTransId="{827B0871-621D-4BCD-94AF-BD4816CAE0E0}"/>
    <dgm:cxn modelId="{150643A9-BC3E-A94C-870F-A98749E6E979}" type="presParOf" srcId="{57476B4C-7581-44D2-A18F-06295E691691}" destId="{6173875F-DD93-4583-A4ED-597D1828EDF4}" srcOrd="0" destOrd="0" presId="urn:microsoft.com/office/officeart/2018/2/layout/IconVerticalSolidList"/>
    <dgm:cxn modelId="{2BD01421-7D1E-1446-95D2-BC25470C84A8}" type="presParOf" srcId="{6173875F-DD93-4583-A4ED-597D1828EDF4}" destId="{0BB1AE04-52F8-4755-BC82-CEB7DB4F136B}" srcOrd="0" destOrd="0" presId="urn:microsoft.com/office/officeart/2018/2/layout/IconVerticalSolidList"/>
    <dgm:cxn modelId="{4D234864-E2DA-9648-B0BC-2F6E28B731C3}" type="presParOf" srcId="{6173875F-DD93-4583-A4ED-597D1828EDF4}" destId="{89B0A159-9F41-4EF1-BA69-0DFFD9032093}" srcOrd="1" destOrd="0" presId="urn:microsoft.com/office/officeart/2018/2/layout/IconVerticalSolidList"/>
    <dgm:cxn modelId="{7347FC7D-FD4B-C14E-8F60-052A01A2B460}" type="presParOf" srcId="{6173875F-DD93-4583-A4ED-597D1828EDF4}" destId="{C0C71E7B-96F1-4D21-BBD0-5A75FDCE7FF1}" srcOrd="2" destOrd="0" presId="urn:microsoft.com/office/officeart/2018/2/layout/IconVerticalSolidList"/>
    <dgm:cxn modelId="{5DE21E92-9AF9-634E-BB71-1C9271A2E748}" type="presParOf" srcId="{6173875F-DD93-4583-A4ED-597D1828EDF4}" destId="{472594FF-E2EB-4B5A-86A6-188E4939BE58}" srcOrd="3" destOrd="0" presId="urn:microsoft.com/office/officeart/2018/2/layout/IconVerticalSolidList"/>
    <dgm:cxn modelId="{CF818B57-E0B9-E74F-B768-2EF3008E2B61}" type="presParOf" srcId="{57476B4C-7581-44D2-A18F-06295E691691}" destId="{70EE4CA7-225F-4473-A9BD-9B16F1E8A92E}" srcOrd="1" destOrd="0" presId="urn:microsoft.com/office/officeart/2018/2/layout/IconVerticalSolidList"/>
    <dgm:cxn modelId="{EE5764D0-CDA5-6743-8C85-D1A637F5BDB6}" type="presParOf" srcId="{57476B4C-7581-44D2-A18F-06295E691691}" destId="{149517A2-CB97-4967-A6B4-2577FF022C14}" srcOrd="2" destOrd="0" presId="urn:microsoft.com/office/officeart/2018/2/layout/IconVerticalSolidList"/>
    <dgm:cxn modelId="{6059DB2E-5639-F343-AF08-D888B41FF903}" type="presParOf" srcId="{149517A2-CB97-4967-A6B4-2577FF022C14}" destId="{5320BB5E-C785-40FB-A52E-4C68A7088C88}" srcOrd="0" destOrd="0" presId="urn:microsoft.com/office/officeart/2018/2/layout/IconVerticalSolidList"/>
    <dgm:cxn modelId="{222A7E03-B605-2C4A-AB38-4BB67DEC58E8}" type="presParOf" srcId="{149517A2-CB97-4967-A6B4-2577FF022C14}" destId="{D33C89D7-EBFB-4DF7-852C-8DE9EFC88C09}" srcOrd="1" destOrd="0" presId="urn:microsoft.com/office/officeart/2018/2/layout/IconVerticalSolidList"/>
    <dgm:cxn modelId="{264804E5-7ACA-7548-840A-8F0A6C0309C8}" type="presParOf" srcId="{149517A2-CB97-4967-A6B4-2577FF022C14}" destId="{42A495D1-600E-490C-A838-0BF95364F4B3}" srcOrd="2" destOrd="0" presId="urn:microsoft.com/office/officeart/2018/2/layout/IconVerticalSolidList"/>
    <dgm:cxn modelId="{0F3B8BA2-B77B-F349-989F-0D3E3B3ADDB7}" type="presParOf" srcId="{149517A2-CB97-4967-A6B4-2577FF022C14}" destId="{552C2DDA-A679-471A-B4C9-522E15987534}" srcOrd="3" destOrd="0" presId="urn:microsoft.com/office/officeart/2018/2/layout/IconVerticalSolidList"/>
    <dgm:cxn modelId="{6F246C64-412B-0445-836E-0C2D0E359F52}" type="presParOf" srcId="{57476B4C-7581-44D2-A18F-06295E691691}" destId="{281DABE5-F300-4C4E-BEA9-870346D6122B}" srcOrd="3" destOrd="0" presId="urn:microsoft.com/office/officeart/2018/2/layout/IconVerticalSolidList"/>
    <dgm:cxn modelId="{A8B867E1-2CF7-554D-BDC5-CA5B67FBDBD1}" type="presParOf" srcId="{57476B4C-7581-44D2-A18F-06295E691691}" destId="{F96DD7C4-E98E-498B-A90A-973AA2749527}" srcOrd="4" destOrd="0" presId="urn:microsoft.com/office/officeart/2018/2/layout/IconVerticalSolidList"/>
    <dgm:cxn modelId="{B2122EE4-3A70-EA4C-97DE-3F5398186071}" type="presParOf" srcId="{F96DD7C4-E98E-498B-A90A-973AA2749527}" destId="{66034B68-5E5D-4096-9E54-519FC06E7E99}" srcOrd="0" destOrd="0" presId="urn:microsoft.com/office/officeart/2018/2/layout/IconVerticalSolidList"/>
    <dgm:cxn modelId="{96BB6253-B51F-724E-ACFC-406B57D13E2C}" type="presParOf" srcId="{F96DD7C4-E98E-498B-A90A-973AA2749527}" destId="{25BA7718-989B-4D44-B38C-6F0735E143C6}" srcOrd="1" destOrd="0" presId="urn:microsoft.com/office/officeart/2018/2/layout/IconVerticalSolidList"/>
    <dgm:cxn modelId="{D204DA86-3A2B-5344-A577-D132ECBCE3B2}" type="presParOf" srcId="{F96DD7C4-E98E-498B-A90A-973AA2749527}" destId="{E0AA30D6-297E-46A2-9058-596C3668E9FA}" srcOrd="2" destOrd="0" presId="urn:microsoft.com/office/officeart/2018/2/layout/IconVerticalSolidList"/>
    <dgm:cxn modelId="{002D240B-E2F8-2C4A-A8D5-31659752F45A}" type="presParOf" srcId="{F96DD7C4-E98E-498B-A90A-973AA2749527}" destId="{F661C7D1-8F08-4EEB-AA3A-A5BBFDD4C162}" srcOrd="3" destOrd="0" presId="urn:microsoft.com/office/officeart/2018/2/layout/IconVerticalSolidList"/>
    <dgm:cxn modelId="{72FBA761-2E40-8D44-8403-6894168F4D78}" type="presParOf" srcId="{57476B4C-7581-44D2-A18F-06295E691691}" destId="{EA7623AE-5752-436F-B8AD-2CD63F04FA90}" srcOrd="5" destOrd="0" presId="urn:microsoft.com/office/officeart/2018/2/layout/IconVerticalSolidList"/>
    <dgm:cxn modelId="{5E0FB8B1-9E25-E448-8318-D802F2CC53D6}" type="presParOf" srcId="{57476B4C-7581-44D2-A18F-06295E691691}" destId="{DEE0DF96-1208-45DF-8200-EB9E2D58AE02}" srcOrd="6" destOrd="0" presId="urn:microsoft.com/office/officeart/2018/2/layout/IconVerticalSolidList"/>
    <dgm:cxn modelId="{973BE0DD-8C91-8248-8883-4677F0221E48}" type="presParOf" srcId="{DEE0DF96-1208-45DF-8200-EB9E2D58AE02}" destId="{73665B72-A7E8-4AAB-9212-D34B946ECE91}" srcOrd="0" destOrd="0" presId="urn:microsoft.com/office/officeart/2018/2/layout/IconVerticalSolidList"/>
    <dgm:cxn modelId="{89D61ADA-FFC9-EA40-BB33-2B83FFEDD946}" type="presParOf" srcId="{DEE0DF96-1208-45DF-8200-EB9E2D58AE02}" destId="{1C25ED8C-38BD-4B51-9D8A-7EFAC51900B6}" srcOrd="1" destOrd="0" presId="urn:microsoft.com/office/officeart/2018/2/layout/IconVerticalSolidList"/>
    <dgm:cxn modelId="{4E7C233A-5084-C241-B05D-4A5A2472B1A3}" type="presParOf" srcId="{DEE0DF96-1208-45DF-8200-EB9E2D58AE02}" destId="{AB789764-A0DD-4FB6-A1BA-EEFFD283415A}" srcOrd="2" destOrd="0" presId="urn:microsoft.com/office/officeart/2018/2/layout/IconVerticalSolidList"/>
    <dgm:cxn modelId="{E2777E89-6164-F24A-9115-C8B296914A01}" type="presParOf" srcId="{DEE0DF96-1208-45DF-8200-EB9E2D58AE02}" destId="{8F8E0DE0-BCAC-47C9-96AA-7F84BE10BF4E}" srcOrd="3" destOrd="0" presId="urn:microsoft.com/office/officeart/2018/2/layout/IconVerticalSolidList"/>
    <dgm:cxn modelId="{95CE81C7-0B81-1D4B-80AA-DBD369669220}" type="presParOf" srcId="{57476B4C-7581-44D2-A18F-06295E691691}" destId="{A5F819FA-7429-417A-AF19-4A203A8748A2}" srcOrd="7" destOrd="0" presId="urn:microsoft.com/office/officeart/2018/2/layout/IconVerticalSolidList"/>
    <dgm:cxn modelId="{38A607B0-54E7-4D48-ACF0-FA3EFF0FE05D}" type="presParOf" srcId="{57476B4C-7581-44D2-A18F-06295E691691}" destId="{4F79FC09-A692-43E8-9F01-262CF39A4C8F}" srcOrd="8" destOrd="0" presId="urn:microsoft.com/office/officeart/2018/2/layout/IconVerticalSolidList"/>
    <dgm:cxn modelId="{1F83795D-217F-4F40-A083-CCDEC31B3A6C}" type="presParOf" srcId="{4F79FC09-A692-43E8-9F01-262CF39A4C8F}" destId="{A642C849-813A-4FC4-BA5B-ED6BC859492F}" srcOrd="0" destOrd="0" presId="urn:microsoft.com/office/officeart/2018/2/layout/IconVerticalSolidList"/>
    <dgm:cxn modelId="{CA34882D-D99F-B147-AEBB-482784F57819}" type="presParOf" srcId="{4F79FC09-A692-43E8-9F01-262CF39A4C8F}" destId="{10FF0444-0A84-4F45-B6CA-91A0B9ED8A8E}" srcOrd="1" destOrd="0" presId="urn:microsoft.com/office/officeart/2018/2/layout/IconVerticalSolidList"/>
    <dgm:cxn modelId="{A1235E8D-E917-824E-9D41-CCBF3530C76B}" type="presParOf" srcId="{4F79FC09-A692-43E8-9F01-262CF39A4C8F}" destId="{47493859-E7DD-4E5A-AE6E-80C125407B51}" srcOrd="2" destOrd="0" presId="urn:microsoft.com/office/officeart/2018/2/layout/IconVerticalSolidList"/>
    <dgm:cxn modelId="{1B6A4FC6-7F91-F543-BF42-4AC5756AD636}" type="presParOf" srcId="{4F79FC09-A692-43E8-9F01-262CF39A4C8F}" destId="{F83B5B7B-83BC-4072-87C4-57FB533888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EDAF18-085A-4C6E-896F-BD20E30BD23B}"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1F006571-0E84-4E4E-9008-5D6D972132D9}">
      <dgm:prSet/>
      <dgm:spPr/>
      <dgm:t>
        <a:bodyPr/>
        <a:lstStyle/>
        <a:p>
          <a:r>
            <a:rPr lang="en-US" dirty="0"/>
            <a:t>“Understanding the cyclical nature of thinking and doing design, and understanding how these processes feedback and influence one another, enables the designer to move seamlessly from understanding the process of design into an understanding of the processes of research”(p. xi)</a:t>
          </a:r>
        </a:p>
      </dgm:t>
    </dgm:pt>
    <dgm:pt modelId="{D059BE74-0B34-4087-9819-360B1C10CE9C}" type="parTrans" cxnId="{CEFE8E00-CFCD-492C-88D8-832880CFFFE1}">
      <dgm:prSet/>
      <dgm:spPr/>
      <dgm:t>
        <a:bodyPr/>
        <a:lstStyle/>
        <a:p>
          <a:endParaRPr lang="en-US"/>
        </a:p>
      </dgm:t>
    </dgm:pt>
    <dgm:pt modelId="{705CA125-59CE-4906-988E-D3C0CDF9CC29}" type="sibTrans" cxnId="{CEFE8E00-CFCD-492C-88D8-832880CFFFE1}">
      <dgm:prSet/>
      <dgm:spPr/>
      <dgm:t>
        <a:bodyPr/>
        <a:lstStyle/>
        <a:p>
          <a:endParaRPr lang="en-US"/>
        </a:p>
      </dgm:t>
    </dgm:pt>
    <dgm:pt modelId="{D2A6A8AF-116B-447F-A9EC-F9C85DDE336A}">
      <dgm:prSet/>
      <dgm:spPr/>
      <dgm:t>
        <a:bodyPr/>
        <a:lstStyle/>
        <a:p>
          <a:r>
            <a:rPr lang="en-US" dirty="0"/>
            <a:t>“The designer needs to objectively assess a problem in order to be able to solve it productively in just the same way as the research aspires to the condition of objectivity, as impossible as that condition might be, in order to critically examine information” (p.11).</a:t>
          </a:r>
        </a:p>
      </dgm:t>
    </dgm:pt>
    <dgm:pt modelId="{55441277-8C56-4E58-92D7-3E43E20C7E53}" type="parTrans" cxnId="{9A106D78-FE7F-4C71-8E8F-F33460621AE6}">
      <dgm:prSet/>
      <dgm:spPr/>
      <dgm:t>
        <a:bodyPr/>
        <a:lstStyle/>
        <a:p>
          <a:endParaRPr lang="en-US"/>
        </a:p>
      </dgm:t>
    </dgm:pt>
    <dgm:pt modelId="{DF103A26-9C1C-4D89-B2C8-AE7E2356BCB6}" type="sibTrans" cxnId="{9A106D78-FE7F-4C71-8E8F-F33460621AE6}">
      <dgm:prSet/>
      <dgm:spPr/>
      <dgm:t>
        <a:bodyPr/>
        <a:lstStyle/>
        <a:p>
          <a:endParaRPr lang="en-US"/>
        </a:p>
      </dgm:t>
    </dgm:pt>
    <dgm:pt modelId="{EAFB0C46-2330-C94D-8174-B480665731E8}" type="pres">
      <dgm:prSet presAssocID="{79EDAF18-085A-4C6E-896F-BD20E30BD23B}" presName="hierChild1" presStyleCnt="0">
        <dgm:presLayoutVars>
          <dgm:chPref val="1"/>
          <dgm:dir/>
          <dgm:animOne val="branch"/>
          <dgm:animLvl val="lvl"/>
          <dgm:resizeHandles/>
        </dgm:presLayoutVars>
      </dgm:prSet>
      <dgm:spPr/>
    </dgm:pt>
    <dgm:pt modelId="{98F88193-F551-2E4B-B8EE-FD1DB68BD93D}" type="pres">
      <dgm:prSet presAssocID="{1F006571-0E84-4E4E-9008-5D6D972132D9}" presName="hierRoot1" presStyleCnt="0"/>
      <dgm:spPr/>
    </dgm:pt>
    <dgm:pt modelId="{8D1218B8-1858-1C40-8FA0-99CB293C14AB}" type="pres">
      <dgm:prSet presAssocID="{1F006571-0E84-4E4E-9008-5D6D972132D9}" presName="composite" presStyleCnt="0"/>
      <dgm:spPr/>
    </dgm:pt>
    <dgm:pt modelId="{C1420C6B-5B2D-1A47-8340-1085DA9BF8B3}" type="pres">
      <dgm:prSet presAssocID="{1F006571-0E84-4E4E-9008-5D6D972132D9}" presName="background" presStyleLbl="node0" presStyleIdx="0" presStyleCnt="2"/>
      <dgm:spPr/>
    </dgm:pt>
    <dgm:pt modelId="{513E9715-C226-2344-9A57-AE47C0161067}" type="pres">
      <dgm:prSet presAssocID="{1F006571-0E84-4E4E-9008-5D6D972132D9}" presName="text" presStyleLbl="fgAcc0" presStyleIdx="0" presStyleCnt="2">
        <dgm:presLayoutVars>
          <dgm:chPref val="3"/>
        </dgm:presLayoutVars>
      </dgm:prSet>
      <dgm:spPr/>
    </dgm:pt>
    <dgm:pt modelId="{A88E7FAF-07F7-7E4B-85EB-B00712CEAE79}" type="pres">
      <dgm:prSet presAssocID="{1F006571-0E84-4E4E-9008-5D6D972132D9}" presName="hierChild2" presStyleCnt="0"/>
      <dgm:spPr/>
    </dgm:pt>
    <dgm:pt modelId="{2ACB47FA-B3DC-654F-9931-C43C4802A913}" type="pres">
      <dgm:prSet presAssocID="{D2A6A8AF-116B-447F-A9EC-F9C85DDE336A}" presName="hierRoot1" presStyleCnt="0"/>
      <dgm:spPr/>
    </dgm:pt>
    <dgm:pt modelId="{3225914A-6DC8-6B45-BD5C-27A8B34351EC}" type="pres">
      <dgm:prSet presAssocID="{D2A6A8AF-116B-447F-A9EC-F9C85DDE336A}" presName="composite" presStyleCnt="0"/>
      <dgm:spPr/>
    </dgm:pt>
    <dgm:pt modelId="{AF17B45D-5E94-6241-88C6-8A0676251C09}" type="pres">
      <dgm:prSet presAssocID="{D2A6A8AF-116B-447F-A9EC-F9C85DDE336A}" presName="background" presStyleLbl="node0" presStyleIdx="1" presStyleCnt="2"/>
      <dgm:spPr/>
    </dgm:pt>
    <dgm:pt modelId="{D936E7CB-B541-9A49-B622-159B4D31154D}" type="pres">
      <dgm:prSet presAssocID="{D2A6A8AF-116B-447F-A9EC-F9C85DDE336A}" presName="text" presStyleLbl="fgAcc0" presStyleIdx="1" presStyleCnt="2">
        <dgm:presLayoutVars>
          <dgm:chPref val="3"/>
        </dgm:presLayoutVars>
      </dgm:prSet>
      <dgm:spPr/>
    </dgm:pt>
    <dgm:pt modelId="{8AF9D182-B346-3D41-A485-DE12029C9B1C}" type="pres">
      <dgm:prSet presAssocID="{D2A6A8AF-116B-447F-A9EC-F9C85DDE336A}" presName="hierChild2" presStyleCnt="0"/>
      <dgm:spPr/>
    </dgm:pt>
  </dgm:ptLst>
  <dgm:cxnLst>
    <dgm:cxn modelId="{CEFE8E00-CFCD-492C-88D8-832880CFFFE1}" srcId="{79EDAF18-085A-4C6E-896F-BD20E30BD23B}" destId="{1F006571-0E84-4E4E-9008-5D6D972132D9}" srcOrd="0" destOrd="0" parTransId="{D059BE74-0B34-4087-9819-360B1C10CE9C}" sibTransId="{705CA125-59CE-4906-988E-D3C0CDF9CC29}"/>
    <dgm:cxn modelId="{D6256F4B-0DFE-3444-862F-7A49B1F6635D}" type="presOf" srcId="{1F006571-0E84-4E4E-9008-5D6D972132D9}" destId="{513E9715-C226-2344-9A57-AE47C0161067}" srcOrd="0" destOrd="0" presId="urn:microsoft.com/office/officeart/2005/8/layout/hierarchy1"/>
    <dgm:cxn modelId="{2B897573-238D-2B42-8D5F-2929330137AB}" type="presOf" srcId="{79EDAF18-085A-4C6E-896F-BD20E30BD23B}" destId="{EAFB0C46-2330-C94D-8174-B480665731E8}" srcOrd="0" destOrd="0" presId="urn:microsoft.com/office/officeart/2005/8/layout/hierarchy1"/>
    <dgm:cxn modelId="{9A106D78-FE7F-4C71-8E8F-F33460621AE6}" srcId="{79EDAF18-085A-4C6E-896F-BD20E30BD23B}" destId="{D2A6A8AF-116B-447F-A9EC-F9C85DDE336A}" srcOrd="1" destOrd="0" parTransId="{55441277-8C56-4E58-92D7-3E43E20C7E53}" sibTransId="{DF103A26-9C1C-4D89-B2C8-AE7E2356BCB6}"/>
    <dgm:cxn modelId="{447BD8A5-030C-9846-B179-FD46FC96DF8B}" type="presOf" srcId="{D2A6A8AF-116B-447F-A9EC-F9C85DDE336A}" destId="{D936E7CB-B541-9A49-B622-159B4D31154D}" srcOrd="0" destOrd="0" presId="urn:microsoft.com/office/officeart/2005/8/layout/hierarchy1"/>
    <dgm:cxn modelId="{9113CFB1-59E8-144C-8CEF-520275237DAE}" type="presParOf" srcId="{EAFB0C46-2330-C94D-8174-B480665731E8}" destId="{98F88193-F551-2E4B-B8EE-FD1DB68BD93D}" srcOrd="0" destOrd="0" presId="urn:microsoft.com/office/officeart/2005/8/layout/hierarchy1"/>
    <dgm:cxn modelId="{6A740E52-79CE-044C-822D-2E580B667E03}" type="presParOf" srcId="{98F88193-F551-2E4B-B8EE-FD1DB68BD93D}" destId="{8D1218B8-1858-1C40-8FA0-99CB293C14AB}" srcOrd="0" destOrd="0" presId="urn:microsoft.com/office/officeart/2005/8/layout/hierarchy1"/>
    <dgm:cxn modelId="{5B2DEF6C-DEE0-3447-ACBA-9ED1920EA27D}" type="presParOf" srcId="{8D1218B8-1858-1C40-8FA0-99CB293C14AB}" destId="{C1420C6B-5B2D-1A47-8340-1085DA9BF8B3}" srcOrd="0" destOrd="0" presId="urn:microsoft.com/office/officeart/2005/8/layout/hierarchy1"/>
    <dgm:cxn modelId="{8457AAB6-26D6-BE4E-A380-104A4653C6D2}" type="presParOf" srcId="{8D1218B8-1858-1C40-8FA0-99CB293C14AB}" destId="{513E9715-C226-2344-9A57-AE47C0161067}" srcOrd="1" destOrd="0" presId="urn:microsoft.com/office/officeart/2005/8/layout/hierarchy1"/>
    <dgm:cxn modelId="{5D2A1B5B-8BC9-7A40-9B7B-421FA9DB783D}" type="presParOf" srcId="{98F88193-F551-2E4B-B8EE-FD1DB68BD93D}" destId="{A88E7FAF-07F7-7E4B-85EB-B00712CEAE79}" srcOrd="1" destOrd="0" presId="urn:microsoft.com/office/officeart/2005/8/layout/hierarchy1"/>
    <dgm:cxn modelId="{CF563BC2-7B71-5A4F-AC5A-5252CF0F2A5A}" type="presParOf" srcId="{EAFB0C46-2330-C94D-8174-B480665731E8}" destId="{2ACB47FA-B3DC-654F-9931-C43C4802A913}" srcOrd="1" destOrd="0" presId="urn:microsoft.com/office/officeart/2005/8/layout/hierarchy1"/>
    <dgm:cxn modelId="{C943A5FB-3EB4-3544-AC1B-975B58C9D75E}" type="presParOf" srcId="{2ACB47FA-B3DC-654F-9931-C43C4802A913}" destId="{3225914A-6DC8-6B45-BD5C-27A8B34351EC}" srcOrd="0" destOrd="0" presId="urn:microsoft.com/office/officeart/2005/8/layout/hierarchy1"/>
    <dgm:cxn modelId="{518B8F80-18A0-9E4F-9ACD-CC41B716582E}" type="presParOf" srcId="{3225914A-6DC8-6B45-BD5C-27A8B34351EC}" destId="{AF17B45D-5E94-6241-88C6-8A0676251C09}" srcOrd="0" destOrd="0" presId="urn:microsoft.com/office/officeart/2005/8/layout/hierarchy1"/>
    <dgm:cxn modelId="{4E29EB64-4FF8-3643-AB7B-51AF390A9246}" type="presParOf" srcId="{3225914A-6DC8-6B45-BD5C-27A8B34351EC}" destId="{D936E7CB-B541-9A49-B622-159B4D31154D}" srcOrd="1" destOrd="0" presId="urn:microsoft.com/office/officeart/2005/8/layout/hierarchy1"/>
    <dgm:cxn modelId="{F9DE9B70-F36F-1A4B-B9C0-8E8CC23932C2}" type="presParOf" srcId="{2ACB47FA-B3DC-654F-9931-C43C4802A913}" destId="{8AF9D182-B346-3D41-A485-DE12029C9B1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DB50D-8269-457F-A33F-D8FA7A73A5F9}">
      <dsp:nvSpPr>
        <dsp:cNvPr id="0" name=""/>
        <dsp:cNvSpPr/>
      </dsp:nvSpPr>
      <dsp:spPr>
        <a:xfrm>
          <a:off x="0" y="1407"/>
          <a:ext cx="10515600" cy="59979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3BB0A4-B0D7-469D-BED3-04C299A4EBBF}">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0B1D57-64C1-41EA-86E7-6FE2E2A9FBB9}">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Design thinking models / Design Thinkers Profile</a:t>
          </a:r>
        </a:p>
      </dsp:txBody>
      <dsp:txXfrm>
        <a:off x="692764" y="1407"/>
        <a:ext cx="9822835" cy="599796"/>
      </dsp:txXfrm>
    </dsp:sp>
    <dsp:sp modelId="{9A0A15EC-FC43-4853-97F0-DF67DB02FFEC}">
      <dsp:nvSpPr>
        <dsp:cNvPr id="0" name=""/>
        <dsp:cNvSpPr/>
      </dsp:nvSpPr>
      <dsp:spPr>
        <a:xfrm>
          <a:off x="0" y="751152"/>
          <a:ext cx="10515600" cy="59979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504DB-E7CD-4882-BB92-1A6D93735324}">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6AFACE-7909-41DE-9DAF-4A819E33121A}">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Doing Research in Design</a:t>
          </a:r>
        </a:p>
      </dsp:txBody>
      <dsp:txXfrm>
        <a:off x="692764" y="751152"/>
        <a:ext cx="9822835" cy="599796"/>
      </dsp:txXfrm>
    </dsp:sp>
    <dsp:sp modelId="{7C679119-5008-4A8F-8470-4FBFDDB937A6}">
      <dsp:nvSpPr>
        <dsp:cNvPr id="0" name=""/>
        <dsp:cNvSpPr/>
      </dsp:nvSpPr>
      <dsp:spPr>
        <a:xfrm>
          <a:off x="0" y="1500898"/>
          <a:ext cx="10515600" cy="59979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5469C-F1F3-4FE8-8FCA-E763EFA04493}">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759E2F-409C-4EE6-A818-13333B8D874A}">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Design-Based Research in Education</a:t>
          </a:r>
        </a:p>
      </dsp:txBody>
      <dsp:txXfrm>
        <a:off x="692764" y="1500898"/>
        <a:ext cx="9822835" cy="599796"/>
      </dsp:txXfrm>
    </dsp:sp>
    <dsp:sp modelId="{BA0C111B-2A04-4FA9-874B-63389484C69B}">
      <dsp:nvSpPr>
        <dsp:cNvPr id="0" name=""/>
        <dsp:cNvSpPr/>
      </dsp:nvSpPr>
      <dsp:spPr>
        <a:xfrm>
          <a:off x="0" y="2250643"/>
          <a:ext cx="10515600" cy="59979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9E023-2C5B-4D9F-9CC8-CBAEF3AC1312}">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B5180E-DF62-4859-A586-670BCAD72833}">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Action Research and Design-Based Research</a:t>
          </a:r>
        </a:p>
      </dsp:txBody>
      <dsp:txXfrm>
        <a:off x="692764" y="2250643"/>
        <a:ext cx="9822835" cy="599796"/>
      </dsp:txXfrm>
    </dsp:sp>
    <dsp:sp modelId="{2EDB66D0-351E-4FD8-B662-6788E8685754}">
      <dsp:nvSpPr>
        <dsp:cNvPr id="0" name=""/>
        <dsp:cNvSpPr/>
      </dsp:nvSpPr>
      <dsp:spPr>
        <a:xfrm>
          <a:off x="0" y="3000388"/>
          <a:ext cx="10515600" cy="59979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102BF-E1B6-4897-BEA5-E27E2A56CD7B}">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E40954-4EED-41DF-B269-0AE65A27059E}">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Article</a:t>
          </a:r>
        </a:p>
      </dsp:txBody>
      <dsp:txXfrm>
        <a:off x="692764" y="3000388"/>
        <a:ext cx="9822835" cy="599796"/>
      </dsp:txXfrm>
    </dsp:sp>
    <dsp:sp modelId="{D86E85D3-AFC8-4793-88DC-0FDDF8C8D346}">
      <dsp:nvSpPr>
        <dsp:cNvPr id="0" name=""/>
        <dsp:cNvSpPr/>
      </dsp:nvSpPr>
      <dsp:spPr>
        <a:xfrm>
          <a:off x="0" y="3750134"/>
          <a:ext cx="10515600" cy="59979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0A2E5-F8B5-4296-B910-D91245E26764}">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7F3DB6-A269-46FE-B97B-3EA184B6D11A}">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Conclusion</a:t>
          </a:r>
        </a:p>
      </dsp:txBody>
      <dsp:txXfrm>
        <a:off x="692764" y="3750134"/>
        <a:ext cx="9822835" cy="599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AE04-52F8-4755-BC82-CEB7DB4F136B}">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0A159-9F41-4EF1-BA69-0DFFD9032093}">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2594FF-E2EB-4B5A-86A6-188E4939BE58}">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100000"/>
            </a:lnSpc>
            <a:spcBef>
              <a:spcPct val="0"/>
            </a:spcBef>
            <a:spcAft>
              <a:spcPct val="35000"/>
            </a:spcAft>
            <a:buNone/>
          </a:pPr>
          <a:r>
            <a:rPr lang="en-CA" sz="1800" b="1" kern="1200" dirty="0"/>
            <a:t>Empathy </a:t>
          </a:r>
          <a:r>
            <a:rPr lang="en-CA" sz="1800" kern="1200" dirty="0"/>
            <a:t>- imaging world from multiple perspectives;</a:t>
          </a:r>
        </a:p>
        <a:p>
          <a:pPr marL="0" lvl="0" indent="0" algn="l" defTabSz="800100">
            <a:lnSpc>
              <a:spcPct val="100000"/>
            </a:lnSpc>
            <a:spcBef>
              <a:spcPct val="0"/>
            </a:spcBef>
            <a:spcAft>
              <a:spcPct val="35000"/>
            </a:spcAft>
            <a:buNone/>
          </a:pPr>
          <a:r>
            <a:rPr lang="en-CA" sz="1800" kern="1200" dirty="0"/>
            <a:t> 'people first'</a:t>
          </a:r>
          <a:endParaRPr lang="en-US" sz="1800" kern="1200" dirty="0"/>
        </a:p>
      </dsp:txBody>
      <dsp:txXfrm>
        <a:off x="1131174" y="4597"/>
        <a:ext cx="5382429" cy="979371"/>
      </dsp:txXfrm>
    </dsp:sp>
    <dsp:sp modelId="{5320BB5E-C785-40FB-A52E-4C68A7088C88}">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C89D7-EBFB-4DF7-852C-8DE9EFC88C09}">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2C2DDA-A679-471A-B4C9-522E15987534}">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100000"/>
            </a:lnSpc>
            <a:spcBef>
              <a:spcPct val="0"/>
            </a:spcBef>
            <a:spcAft>
              <a:spcPct val="35000"/>
            </a:spcAft>
            <a:buNone/>
          </a:pPr>
          <a:r>
            <a:rPr lang="en-CA" sz="1800" b="1" kern="1200" dirty="0"/>
            <a:t>Integrative Thinking </a:t>
          </a:r>
          <a:r>
            <a:rPr lang="en-CA" sz="1800" kern="1200" dirty="0"/>
            <a:t>- ability to see all  aspects to a problem, even the contradictory</a:t>
          </a:r>
          <a:endParaRPr lang="en-US" sz="1800" kern="1200" dirty="0"/>
        </a:p>
      </dsp:txBody>
      <dsp:txXfrm>
        <a:off x="1131174" y="1228812"/>
        <a:ext cx="5382429" cy="979371"/>
      </dsp:txXfrm>
    </dsp:sp>
    <dsp:sp modelId="{66034B68-5E5D-4096-9E54-519FC06E7E99}">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A7718-989B-4D44-B38C-6F0735E143C6}">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61C7D1-8F08-4EEB-AA3A-A5BBFDD4C162}">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100000"/>
            </a:lnSpc>
            <a:spcBef>
              <a:spcPct val="0"/>
            </a:spcBef>
            <a:spcAft>
              <a:spcPct val="35000"/>
            </a:spcAft>
            <a:buNone/>
          </a:pPr>
          <a:r>
            <a:rPr lang="en-CA" sz="1800" b="1" kern="1200" dirty="0"/>
            <a:t>Optimism</a:t>
          </a:r>
          <a:r>
            <a:rPr lang="en-CA" sz="1800" kern="1200" dirty="0"/>
            <a:t> – believe that at least one potential solution is better than existing alternative</a:t>
          </a:r>
          <a:endParaRPr lang="en-US" sz="1800" kern="1200" dirty="0"/>
        </a:p>
      </dsp:txBody>
      <dsp:txXfrm>
        <a:off x="1131174" y="2453027"/>
        <a:ext cx="5382429" cy="979371"/>
      </dsp:txXfrm>
    </dsp:sp>
    <dsp:sp modelId="{73665B72-A7E8-4AAB-9212-D34B946ECE91}">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5ED8C-38BD-4B51-9D8A-7EFAC51900B6}">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E0DE0-BCAC-47C9-96AA-7F84BE10BF4E}">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100000"/>
            </a:lnSpc>
            <a:spcBef>
              <a:spcPct val="0"/>
            </a:spcBef>
            <a:spcAft>
              <a:spcPct val="35000"/>
            </a:spcAft>
            <a:buNone/>
          </a:pPr>
          <a:r>
            <a:rPr lang="en-CA" sz="1800" b="1" kern="1200" dirty="0"/>
            <a:t>Experimentalism</a:t>
          </a:r>
          <a:r>
            <a:rPr lang="en-CA" sz="1800" kern="1200" dirty="0"/>
            <a:t> - pose questions and explore constraints in creative ways</a:t>
          </a:r>
          <a:endParaRPr lang="en-US" sz="1800" kern="1200" dirty="0"/>
        </a:p>
      </dsp:txBody>
      <dsp:txXfrm>
        <a:off x="1131174" y="3677241"/>
        <a:ext cx="5382429" cy="979371"/>
      </dsp:txXfrm>
    </dsp:sp>
    <dsp:sp modelId="{A642C849-813A-4FC4-BA5B-ED6BC859492F}">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F0444-0A84-4F45-B6CA-91A0B9ED8A8E}">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3B5B7B-83BC-4072-87C4-57FB53388822}">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100000"/>
            </a:lnSpc>
            <a:spcBef>
              <a:spcPct val="0"/>
            </a:spcBef>
            <a:spcAft>
              <a:spcPct val="35000"/>
            </a:spcAft>
            <a:buNone/>
          </a:pPr>
          <a:r>
            <a:rPr lang="en-CA" sz="1800" b="1" kern="1200" dirty="0"/>
            <a:t>Collaboration</a:t>
          </a:r>
          <a:endParaRPr lang="en-US" sz="1800" b="1" kern="1200" dirty="0"/>
        </a:p>
      </dsp:txBody>
      <dsp:txXfrm>
        <a:off x="1131174" y="4901456"/>
        <a:ext cx="5382429" cy="979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20C6B-5B2D-1A47-8340-1085DA9BF8B3}">
      <dsp:nvSpPr>
        <dsp:cNvPr id="0" name=""/>
        <dsp:cNvSpPr/>
      </dsp:nvSpPr>
      <dsp:spPr>
        <a:xfrm>
          <a:off x="1283" y="507350"/>
          <a:ext cx="4505585" cy="28610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3E9715-C226-2344-9A57-AE47C0161067}">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“Understanding the cyclical nature of thinking and doing design, and understanding how these processes feedback and influence one another, enables the designer to move seamlessly from understanding the process of design into an understanding of the processes of research”(p. xi)</a:t>
          </a:r>
        </a:p>
      </dsp:txBody>
      <dsp:txXfrm>
        <a:off x="585701" y="1066737"/>
        <a:ext cx="4337991" cy="2693452"/>
      </dsp:txXfrm>
    </dsp:sp>
    <dsp:sp modelId="{AF17B45D-5E94-6241-88C6-8A0676251C09}">
      <dsp:nvSpPr>
        <dsp:cNvPr id="0" name=""/>
        <dsp:cNvSpPr/>
      </dsp:nvSpPr>
      <dsp:spPr>
        <a:xfrm>
          <a:off x="5508110" y="507350"/>
          <a:ext cx="4505585" cy="28610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6E7CB-B541-9A49-B622-159B4D31154D}">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designer needs to objectively assess a problem in order to be able to solve it productively in just the same way as the research aspires to the condition of objectivity, as impossible as that condition might be, in order to critically examine information” (p.11).</a:t>
          </a:r>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075BC-137B-214F-B7FA-B182DF582D7E}" type="datetimeFigureOut">
              <a:rPr lang="en-US" smtClean="0"/>
              <a:t>7/1/20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FD775-D716-D24A-AF9B-AE3CCB177D2C}" type="slidenum">
              <a:rPr lang="en-US" smtClean="0"/>
              <a:t>‹#›</a:t>
            </a:fld>
            <a:endParaRPr lang="en-US" dirty="0"/>
          </a:p>
        </p:txBody>
      </p:sp>
    </p:spTree>
    <p:extLst>
      <p:ext uri="{BB962C8B-B14F-4D97-AF65-F5344CB8AC3E}">
        <p14:creationId xmlns:p14="http://schemas.microsoft.com/office/powerpoint/2010/main" val="176348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BFD775-D716-D24A-AF9B-AE3CCB177D2C}" type="slidenum">
              <a:rPr lang="en-US" smtClean="0"/>
              <a:t>8</a:t>
            </a:fld>
            <a:endParaRPr lang="en-US" dirty="0"/>
          </a:p>
        </p:txBody>
      </p:sp>
    </p:spTree>
    <p:extLst>
      <p:ext uri="{BB962C8B-B14F-4D97-AF65-F5344CB8AC3E}">
        <p14:creationId xmlns:p14="http://schemas.microsoft.com/office/powerpoint/2010/main" val="378986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Praxis: The way we do things</a:t>
            </a:r>
          </a:p>
          <a:p>
            <a:r>
              <a:rPr lang="en-US" dirty="0"/>
              <a:t>For the Greeks – the privilege of being free</a:t>
            </a:r>
          </a:p>
          <a:p>
            <a:r>
              <a:rPr lang="en-US" dirty="0"/>
              <a:t>Practice is more that the exercise of technical skills, need to look beyond the conception of just doing things</a:t>
            </a:r>
          </a:p>
          <a:p>
            <a:r>
              <a:rPr lang="en-US" dirty="0"/>
              <a:t>Understanding of how things to</a:t>
            </a:r>
          </a:p>
          <a:p>
            <a:endParaRPr lang="en-US" dirty="0"/>
          </a:p>
        </p:txBody>
      </p:sp>
      <p:sp>
        <p:nvSpPr>
          <p:cNvPr id="4" name="Slide Number Placeholder 3"/>
          <p:cNvSpPr>
            <a:spLocks noGrp="1"/>
          </p:cNvSpPr>
          <p:nvPr>
            <p:ph type="sldNum" sz="quarter" idx="5"/>
          </p:nvPr>
        </p:nvSpPr>
        <p:spPr/>
        <p:txBody>
          <a:bodyPr/>
          <a:lstStyle/>
          <a:p>
            <a:fld id="{F3BFD775-D716-D24A-AF9B-AE3CCB177D2C}" type="slidenum">
              <a:rPr lang="en-US" smtClean="0"/>
              <a:t>9</a:t>
            </a:fld>
            <a:endParaRPr lang="en-US" dirty="0"/>
          </a:p>
        </p:txBody>
      </p:sp>
    </p:spTree>
    <p:extLst>
      <p:ext uri="{BB962C8B-B14F-4D97-AF65-F5344CB8AC3E}">
        <p14:creationId xmlns:p14="http://schemas.microsoft.com/office/powerpoint/2010/main" val="10973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CA" sz="1200" dirty="0">
                <a:solidFill>
                  <a:srgbClr val="000000"/>
                </a:solidFill>
              </a:rPr>
              <a:t>Goals of designing learning environments and developing theories are intertwined</a:t>
            </a:r>
          </a:p>
          <a:p>
            <a:pPr marL="514350" indent="-514350">
              <a:buAutoNum type="arabicPeriod"/>
            </a:pPr>
            <a:r>
              <a:rPr lang="en-CA" sz="1200" dirty="0">
                <a:solidFill>
                  <a:srgbClr val="000000"/>
                </a:solidFill>
              </a:rPr>
              <a:t>Development and research take place through “continuous cycles of design, enactment, analysis, and redesign.”</a:t>
            </a:r>
          </a:p>
          <a:p>
            <a:pPr marL="514350" indent="-514350">
              <a:buAutoNum type="arabicPeriod"/>
            </a:pPr>
            <a:r>
              <a:rPr lang="en-CA" sz="1200" dirty="0">
                <a:solidFill>
                  <a:srgbClr val="000000"/>
                </a:solidFill>
              </a:rPr>
              <a:t>Research must lead to sharable theories that have relevant implications</a:t>
            </a:r>
          </a:p>
          <a:p>
            <a:pPr marL="514350" indent="-514350">
              <a:buAutoNum type="arabicPeriod"/>
            </a:pPr>
            <a:r>
              <a:rPr lang="en-CA" sz="1200" dirty="0">
                <a:solidFill>
                  <a:srgbClr val="000000"/>
                </a:solidFill>
              </a:rPr>
              <a:t>Research must account for how ”designs function in authentic settings;” therefore documentation must include – success, failure, and ”interactions that refine understanding”</a:t>
            </a:r>
          </a:p>
          <a:p>
            <a:pPr marL="514350" indent="-514350">
              <a:buAutoNum type="arabicPeriod"/>
            </a:pPr>
            <a:r>
              <a:rPr lang="en-CA" sz="1200" dirty="0">
                <a:solidFill>
                  <a:srgbClr val="000000"/>
                </a:solidFill>
              </a:rPr>
              <a:t>Rely on methods that can "document and connect process of enactment to outcomes of interest</a:t>
            </a:r>
            <a:endParaRPr lang="en-US" dirty="0"/>
          </a:p>
        </p:txBody>
      </p:sp>
      <p:sp>
        <p:nvSpPr>
          <p:cNvPr id="4" name="Slide Number Placeholder 3"/>
          <p:cNvSpPr>
            <a:spLocks noGrp="1"/>
          </p:cNvSpPr>
          <p:nvPr>
            <p:ph type="sldNum" sz="quarter" idx="5"/>
          </p:nvPr>
        </p:nvSpPr>
        <p:spPr/>
        <p:txBody>
          <a:bodyPr/>
          <a:lstStyle/>
          <a:p>
            <a:fld id="{F3BFD775-D716-D24A-AF9B-AE3CCB177D2C}" type="slidenum">
              <a:rPr lang="en-US" smtClean="0"/>
              <a:t>13</a:t>
            </a:fld>
            <a:endParaRPr lang="en-US" dirty="0"/>
          </a:p>
        </p:txBody>
      </p:sp>
    </p:spTree>
    <p:extLst>
      <p:ext uri="{BB962C8B-B14F-4D97-AF65-F5344CB8AC3E}">
        <p14:creationId xmlns:p14="http://schemas.microsoft.com/office/powerpoint/2010/main" val="367975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initiative for action research is carried out by a person who wishes to change his or her own practice for the purpose of improving said practice. </a:t>
            </a:r>
          </a:p>
          <a:p>
            <a:r>
              <a:rPr lang="en-US" dirty="0"/>
              <a:t>However, the initiative for design-based researchers or innovation designers – however, it is possible for the practitioner to also be a innovation designer</a:t>
            </a:r>
          </a:p>
          <a:p>
            <a:r>
              <a:rPr lang="en-US" dirty="0"/>
              <a:t>Action research is usually employed by teachers themselves that to not make use of the expertise and knowledge of researchers nor collaborate with them in a team, which is a characteristic of design-based research</a:t>
            </a:r>
          </a:p>
        </p:txBody>
      </p:sp>
      <p:sp>
        <p:nvSpPr>
          <p:cNvPr id="4" name="Slide Number Placeholder 3"/>
          <p:cNvSpPr>
            <a:spLocks noGrp="1"/>
          </p:cNvSpPr>
          <p:nvPr>
            <p:ph type="sldNum" sz="quarter" idx="5"/>
          </p:nvPr>
        </p:nvSpPr>
        <p:spPr/>
        <p:txBody>
          <a:bodyPr/>
          <a:lstStyle/>
          <a:p>
            <a:fld id="{F3BFD775-D716-D24A-AF9B-AE3CCB177D2C}" type="slidenum">
              <a:rPr lang="en-US" smtClean="0"/>
              <a:t>15</a:t>
            </a:fld>
            <a:endParaRPr lang="en-US" dirty="0"/>
          </a:p>
        </p:txBody>
      </p:sp>
    </p:spTree>
    <p:extLst>
      <p:ext uri="{BB962C8B-B14F-4D97-AF65-F5344CB8AC3E}">
        <p14:creationId xmlns:p14="http://schemas.microsoft.com/office/powerpoint/2010/main" val="244017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Zheng: 162 studies related to DBR utilizing content analysis method - looking at research sample groups, research settings, learning domains, methodology (qualitative, quantitative or mixed), data sources, intervention types, revision of intervention, iteration frequency, iteration duration, and measured outcomes (crucial variables)</a:t>
            </a:r>
          </a:p>
          <a:p>
            <a:endParaRPr lang="en-US" dirty="0"/>
          </a:p>
        </p:txBody>
      </p:sp>
      <p:sp>
        <p:nvSpPr>
          <p:cNvPr id="4" name="Slide Number Placeholder 3"/>
          <p:cNvSpPr>
            <a:spLocks noGrp="1"/>
          </p:cNvSpPr>
          <p:nvPr>
            <p:ph type="sldNum" sz="quarter" idx="5"/>
          </p:nvPr>
        </p:nvSpPr>
        <p:spPr/>
        <p:txBody>
          <a:bodyPr/>
          <a:lstStyle/>
          <a:p>
            <a:fld id="{F3BFD775-D716-D24A-AF9B-AE3CCB177D2C}" type="slidenum">
              <a:rPr lang="en-US" smtClean="0"/>
              <a:t>16</a:t>
            </a:fld>
            <a:endParaRPr lang="en-US" dirty="0"/>
          </a:p>
        </p:txBody>
      </p:sp>
    </p:spTree>
    <p:extLst>
      <p:ext uri="{BB962C8B-B14F-4D97-AF65-F5344CB8AC3E}">
        <p14:creationId xmlns:p14="http://schemas.microsoft.com/office/powerpoint/2010/main" val="377380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rPr>
              <a:t>Poem that is referenced in the results / conclusions of the novel. </a:t>
            </a:r>
          </a:p>
          <a:p>
            <a:r>
              <a:rPr lang="en-CA" dirty="0">
                <a:effectLst/>
              </a:rPr>
              <a:t>Use this poem to open discussion</a:t>
            </a:r>
          </a:p>
          <a:p>
            <a:r>
              <a:rPr lang="en-CA" dirty="0">
                <a:effectLst/>
              </a:rPr>
              <a:t>How is the related to design thinking?</a:t>
            </a:r>
          </a:p>
          <a:p>
            <a:r>
              <a:rPr lang="en-CA" dirty="0">
                <a:effectLst/>
              </a:rPr>
              <a:t>What are the layers of design thinking?</a:t>
            </a:r>
          </a:p>
          <a:p>
            <a:r>
              <a:rPr lang="en-CA" dirty="0">
                <a:effectLst/>
              </a:rPr>
              <a:t>What are the layers of education researchers are trying to reveal?</a:t>
            </a:r>
          </a:p>
          <a:p>
            <a:r>
              <a:rPr lang="en-CA" dirty="0">
                <a:effectLst/>
              </a:rPr>
              <a:t>How is this easy?</a:t>
            </a:r>
          </a:p>
          <a:p>
            <a:r>
              <a:rPr lang="en-CA" dirty="0">
                <a:effectLst/>
              </a:rPr>
              <a:t>How is this difficult?</a:t>
            </a:r>
          </a:p>
          <a:p>
            <a:endParaRPr lang="en-US" dirty="0"/>
          </a:p>
        </p:txBody>
      </p:sp>
      <p:sp>
        <p:nvSpPr>
          <p:cNvPr id="4" name="Slide Number Placeholder 3"/>
          <p:cNvSpPr>
            <a:spLocks noGrp="1"/>
          </p:cNvSpPr>
          <p:nvPr>
            <p:ph type="sldNum" sz="quarter" idx="5"/>
          </p:nvPr>
        </p:nvSpPr>
        <p:spPr/>
        <p:txBody>
          <a:bodyPr/>
          <a:lstStyle/>
          <a:p>
            <a:fld id="{F3BFD775-D716-D24A-AF9B-AE3CCB177D2C}" type="slidenum">
              <a:rPr lang="en-US" smtClean="0"/>
              <a:t>17</a:t>
            </a:fld>
            <a:endParaRPr lang="en-US" dirty="0"/>
          </a:p>
        </p:txBody>
      </p:sp>
    </p:spTree>
    <p:extLst>
      <p:ext uri="{BB962C8B-B14F-4D97-AF65-F5344CB8AC3E}">
        <p14:creationId xmlns:p14="http://schemas.microsoft.com/office/powerpoint/2010/main" val="166039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C5E24-77B8-A747-889D-BBFAAFF957C8}" type="datetimeFigureOut">
              <a:rPr lang="en-US" smtClean="0"/>
              <a:t>7/1/20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FA717E-29D0-7A4C-8AE1-B422E52588AD}" type="slidenum">
              <a:rPr lang="en-US" smtClean="0"/>
              <a:t>‹#›</a:t>
            </a:fld>
            <a:endParaRPr lang="en-US" dirty="0"/>
          </a:p>
        </p:txBody>
      </p:sp>
    </p:spTree>
    <p:extLst>
      <p:ext uri="{BB962C8B-B14F-4D97-AF65-F5344CB8AC3E}">
        <p14:creationId xmlns:p14="http://schemas.microsoft.com/office/powerpoint/2010/main" val="70888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6C5E24-77B8-A747-889D-BBFAAFF957C8}" type="datetimeFigureOut">
              <a:rPr lang="en-US" smtClean="0"/>
              <a:t>7/1/20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FA717E-29D0-7A4C-8AE1-B422E52588AD}" type="slidenum">
              <a:rPr lang="en-US" smtClean="0"/>
              <a:t>‹#›</a:t>
            </a:fld>
            <a:endParaRPr lang="en-US" dirty="0"/>
          </a:p>
        </p:txBody>
      </p:sp>
    </p:spTree>
    <p:extLst>
      <p:ext uri="{BB962C8B-B14F-4D97-AF65-F5344CB8AC3E}">
        <p14:creationId xmlns:p14="http://schemas.microsoft.com/office/powerpoint/2010/main" val="16126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6C5E24-77B8-A747-889D-BBFAAFF957C8}" type="datetimeFigureOut">
              <a:rPr lang="en-US" smtClean="0"/>
              <a:t>7/1/20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FA717E-29D0-7A4C-8AE1-B422E52588AD}" type="slidenum">
              <a:rPr lang="en-US" smtClean="0"/>
              <a:t>‹#›</a:t>
            </a:fld>
            <a:endParaRPr lang="en-US" dirty="0"/>
          </a:p>
        </p:txBody>
      </p:sp>
    </p:spTree>
    <p:extLst>
      <p:ext uri="{BB962C8B-B14F-4D97-AF65-F5344CB8AC3E}">
        <p14:creationId xmlns:p14="http://schemas.microsoft.com/office/powerpoint/2010/main" val="343664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6C5E24-77B8-A747-889D-BBFAAFF957C8}" type="datetimeFigureOut">
              <a:rPr lang="en-US" smtClean="0"/>
              <a:t>7/1/20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FA717E-29D0-7A4C-8AE1-B422E52588AD}" type="slidenum">
              <a:rPr lang="en-US" smtClean="0"/>
              <a:t>‹#›</a:t>
            </a:fld>
            <a:endParaRPr lang="en-US" dirty="0"/>
          </a:p>
        </p:txBody>
      </p:sp>
    </p:spTree>
    <p:extLst>
      <p:ext uri="{BB962C8B-B14F-4D97-AF65-F5344CB8AC3E}">
        <p14:creationId xmlns:p14="http://schemas.microsoft.com/office/powerpoint/2010/main" val="10899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6C5E24-77B8-A747-889D-BBFAAFF957C8}" type="datetimeFigureOut">
              <a:rPr lang="en-US" smtClean="0"/>
              <a:t>7/1/20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FA717E-29D0-7A4C-8AE1-B422E52588AD}" type="slidenum">
              <a:rPr lang="en-US" smtClean="0"/>
              <a:t>‹#›</a:t>
            </a:fld>
            <a:endParaRPr lang="en-US" dirty="0"/>
          </a:p>
        </p:txBody>
      </p:sp>
    </p:spTree>
    <p:extLst>
      <p:ext uri="{BB962C8B-B14F-4D97-AF65-F5344CB8AC3E}">
        <p14:creationId xmlns:p14="http://schemas.microsoft.com/office/powerpoint/2010/main" val="263271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6C5E24-77B8-A747-889D-BBFAAFF957C8}" type="datetimeFigureOut">
              <a:rPr lang="en-US" smtClean="0"/>
              <a:t>7/1/20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FA717E-29D0-7A4C-8AE1-B422E52588AD}" type="slidenum">
              <a:rPr lang="en-US" smtClean="0"/>
              <a:t>‹#›</a:t>
            </a:fld>
            <a:endParaRPr lang="en-US" dirty="0"/>
          </a:p>
        </p:txBody>
      </p:sp>
    </p:spTree>
    <p:extLst>
      <p:ext uri="{BB962C8B-B14F-4D97-AF65-F5344CB8AC3E}">
        <p14:creationId xmlns:p14="http://schemas.microsoft.com/office/powerpoint/2010/main" val="109892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6C5E24-77B8-A747-889D-BBFAAFF957C8}" type="datetimeFigureOut">
              <a:rPr lang="en-US" smtClean="0"/>
              <a:t>7/1/20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FA717E-29D0-7A4C-8AE1-B422E52588AD}" type="slidenum">
              <a:rPr lang="en-US" smtClean="0"/>
              <a:t>‹#›</a:t>
            </a:fld>
            <a:endParaRPr lang="en-US" dirty="0"/>
          </a:p>
        </p:txBody>
      </p:sp>
    </p:spTree>
    <p:extLst>
      <p:ext uri="{BB962C8B-B14F-4D97-AF65-F5344CB8AC3E}">
        <p14:creationId xmlns:p14="http://schemas.microsoft.com/office/powerpoint/2010/main" val="316139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6C5E24-77B8-A747-889D-BBFAAFF957C8}" type="datetimeFigureOut">
              <a:rPr lang="en-US" smtClean="0"/>
              <a:t>7/1/20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FA717E-29D0-7A4C-8AE1-B422E52588AD}" type="slidenum">
              <a:rPr lang="en-US" smtClean="0"/>
              <a:t>‹#›</a:t>
            </a:fld>
            <a:endParaRPr lang="en-US" dirty="0"/>
          </a:p>
        </p:txBody>
      </p:sp>
    </p:spTree>
    <p:extLst>
      <p:ext uri="{BB962C8B-B14F-4D97-AF65-F5344CB8AC3E}">
        <p14:creationId xmlns:p14="http://schemas.microsoft.com/office/powerpoint/2010/main" val="168176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C5E24-77B8-A747-889D-BBFAAFF957C8}" type="datetimeFigureOut">
              <a:rPr lang="en-US" smtClean="0"/>
              <a:t>7/1/20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FA717E-29D0-7A4C-8AE1-B422E52588AD}" type="slidenum">
              <a:rPr lang="en-US" smtClean="0"/>
              <a:t>‹#›</a:t>
            </a:fld>
            <a:endParaRPr lang="en-US" dirty="0"/>
          </a:p>
        </p:txBody>
      </p:sp>
    </p:spTree>
    <p:extLst>
      <p:ext uri="{BB962C8B-B14F-4D97-AF65-F5344CB8AC3E}">
        <p14:creationId xmlns:p14="http://schemas.microsoft.com/office/powerpoint/2010/main" val="121354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6C5E24-77B8-A747-889D-BBFAAFF957C8}" type="datetimeFigureOut">
              <a:rPr lang="en-US" smtClean="0"/>
              <a:t>7/1/20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FA717E-29D0-7A4C-8AE1-B422E52588AD}" type="slidenum">
              <a:rPr lang="en-US" smtClean="0"/>
              <a:t>‹#›</a:t>
            </a:fld>
            <a:endParaRPr lang="en-US" dirty="0"/>
          </a:p>
        </p:txBody>
      </p:sp>
    </p:spTree>
    <p:extLst>
      <p:ext uri="{BB962C8B-B14F-4D97-AF65-F5344CB8AC3E}">
        <p14:creationId xmlns:p14="http://schemas.microsoft.com/office/powerpoint/2010/main" val="260982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6C5E24-77B8-A747-889D-BBFAAFF957C8}" type="datetimeFigureOut">
              <a:rPr lang="en-US" smtClean="0"/>
              <a:t>7/1/20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FA717E-29D0-7A4C-8AE1-B422E52588AD}" type="slidenum">
              <a:rPr lang="en-US" smtClean="0"/>
              <a:t>‹#›</a:t>
            </a:fld>
            <a:endParaRPr lang="en-US" dirty="0"/>
          </a:p>
        </p:txBody>
      </p:sp>
    </p:spTree>
    <p:extLst>
      <p:ext uri="{BB962C8B-B14F-4D97-AF65-F5344CB8AC3E}">
        <p14:creationId xmlns:p14="http://schemas.microsoft.com/office/powerpoint/2010/main" val="301756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C5E24-77B8-A747-889D-BBFAAFF957C8}" type="datetimeFigureOut">
              <a:rPr lang="en-US" smtClean="0"/>
              <a:t>7/1/20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A717E-29D0-7A4C-8AE1-B422E52588AD}" type="slidenum">
              <a:rPr lang="en-US" smtClean="0"/>
              <a:t>‹#›</a:t>
            </a:fld>
            <a:endParaRPr lang="en-US" dirty="0"/>
          </a:p>
        </p:txBody>
      </p:sp>
    </p:spTree>
    <p:extLst>
      <p:ext uri="{BB962C8B-B14F-4D97-AF65-F5344CB8AC3E}">
        <p14:creationId xmlns:p14="http://schemas.microsoft.com/office/powerpoint/2010/main" val="34293663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07AE21-8AE3-8447-BCBD-AC523CB18270}"/>
              </a:ext>
            </a:extLst>
          </p:cNvPr>
          <p:cNvSpPr>
            <a:spLocks noGrp="1"/>
          </p:cNvSpPr>
          <p:nvPr>
            <p:ph type="ctrTitle"/>
          </p:nvPr>
        </p:nvSpPr>
        <p:spPr>
          <a:xfrm>
            <a:off x="838199" y="4525347"/>
            <a:ext cx="6801321" cy="1737360"/>
          </a:xfrm>
        </p:spPr>
        <p:txBody>
          <a:bodyPr anchor="ctr">
            <a:normAutofit/>
          </a:bodyPr>
          <a:lstStyle/>
          <a:p>
            <a:pPr algn="r"/>
            <a:r>
              <a:rPr lang="en-US" dirty="0"/>
              <a:t>Design-based Research </a:t>
            </a:r>
          </a:p>
        </p:txBody>
      </p:sp>
      <p:sp>
        <p:nvSpPr>
          <p:cNvPr id="5"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79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1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2A9F9C-A6F9-2543-AF57-2980C709FAD9}"/>
              </a:ext>
            </a:extLst>
          </p:cNvPr>
          <p:cNvSpPr>
            <a:spLocks noGrp="1"/>
          </p:cNvSpPr>
          <p:nvPr>
            <p:ph type="title"/>
          </p:nvPr>
        </p:nvSpPr>
        <p:spPr>
          <a:xfrm>
            <a:off x="2807438" y="-194272"/>
            <a:ext cx="9283485" cy="1454051"/>
          </a:xfrm>
        </p:spPr>
        <p:txBody>
          <a:bodyPr>
            <a:normAutofit/>
          </a:bodyPr>
          <a:lstStyle/>
          <a:p>
            <a:r>
              <a:rPr lang="en-US" sz="3700" dirty="0">
                <a:solidFill>
                  <a:srgbClr val="000000"/>
                </a:solidFill>
              </a:rPr>
              <a:t>Design-based Research in Education: The Basics</a:t>
            </a:r>
          </a:p>
        </p:txBody>
      </p:sp>
      <p:sp>
        <p:nvSpPr>
          <p:cNvPr id="2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Graphic 14" descr="Books">
            <a:extLst>
              <a:ext uri="{FF2B5EF4-FFF2-40B4-BE49-F238E27FC236}">
                <a16:creationId xmlns:a16="http://schemas.microsoft.com/office/drawing/2014/main" id="{7A190959-12BF-4530-A953-0F5A21F9B3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69EB65EF-CD6A-1D45-9034-822EC0B4395A}"/>
              </a:ext>
            </a:extLst>
          </p:cNvPr>
          <p:cNvSpPr>
            <a:spLocks noGrp="1"/>
          </p:cNvSpPr>
          <p:nvPr>
            <p:ph idx="1"/>
          </p:nvPr>
        </p:nvSpPr>
        <p:spPr>
          <a:xfrm>
            <a:off x="6090574" y="1259780"/>
            <a:ext cx="4977578" cy="4801192"/>
          </a:xfrm>
        </p:spPr>
        <p:txBody>
          <a:bodyPr anchor="ctr">
            <a:normAutofit fontScale="92500" lnSpcReduction="10000"/>
          </a:bodyPr>
          <a:lstStyle/>
          <a:p>
            <a:r>
              <a:rPr lang="en-US" sz="2400" dirty="0">
                <a:solidFill>
                  <a:srgbClr val="000000"/>
                </a:solidFill>
              </a:rPr>
              <a:t>Similar interchanged terms include “design experiments”, design research”, development research”, “design development”, and “formative research”</a:t>
            </a:r>
          </a:p>
          <a:p>
            <a:r>
              <a:rPr lang="en-US" sz="2400" dirty="0">
                <a:solidFill>
                  <a:srgbClr val="000000"/>
                </a:solidFill>
              </a:rPr>
              <a:t>Most current researchers on the topic credit Brown (1992) for providing the basis of this style of research in education</a:t>
            </a:r>
          </a:p>
          <a:p>
            <a:r>
              <a:rPr lang="en-US" sz="2400" dirty="0">
                <a:solidFill>
                  <a:srgbClr val="000000"/>
                </a:solidFill>
              </a:rPr>
              <a:t>“An effective intervention should be able to migrate from our experimental classroom to average classrooms operated by and for average students and teachers, supported by realistic technological and personal support” (Brown, 1992, p. 143)</a:t>
            </a:r>
            <a:endParaRPr lang="en-CA" sz="2400" dirty="0">
              <a:solidFill>
                <a:srgbClr val="000000"/>
              </a:solidFill>
            </a:endParaRPr>
          </a:p>
          <a:p>
            <a:endParaRPr lang="en-US" sz="1700" dirty="0">
              <a:solidFill>
                <a:srgbClr val="000000"/>
              </a:solidFill>
            </a:endParaRPr>
          </a:p>
        </p:txBody>
      </p:sp>
    </p:spTree>
    <p:extLst>
      <p:ext uri="{BB962C8B-B14F-4D97-AF65-F5344CB8AC3E}">
        <p14:creationId xmlns:p14="http://schemas.microsoft.com/office/powerpoint/2010/main" val="42694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604974-7A8F-F94D-86C3-318369B79B6D}"/>
              </a:ext>
            </a:extLst>
          </p:cNvPr>
          <p:cNvSpPr>
            <a:spLocks noGrp="1"/>
          </p:cNvSpPr>
          <p:nvPr>
            <p:ph type="title"/>
          </p:nvPr>
        </p:nvSpPr>
        <p:spPr>
          <a:xfrm>
            <a:off x="640079" y="2053641"/>
            <a:ext cx="3669161" cy="2760098"/>
          </a:xfrm>
        </p:spPr>
        <p:txBody>
          <a:bodyPr>
            <a:normAutofit/>
          </a:bodyPr>
          <a:lstStyle/>
          <a:p>
            <a:r>
              <a:rPr lang="en-US">
                <a:solidFill>
                  <a:srgbClr val="FFFFFF"/>
                </a:solidFill>
              </a:rPr>
              <a:t>Edleson (2002)</a:t>
            </a:r>
            <a:br>
              <a:rPr lang="en-US">
                <a:solidFill>
                  <a:srgbClr val="FFFFFF"/>
                </a:solidFill>
              </a:rPr>
            </a:br>
            <a:br>
              <a:rPr lang="en-US">
                <a:solidFill>
                  <a:srgbClr val="FFFFFF"/>
                </a:solidFill>
              </a:rPr>
            </a:br>
            <a:r>
              <a:rPr lang="en-US">
                <a:solidFill>
                  <a:srgbClr val="FFFFFF"/>
                </a:solidFill>
              </a:rPr>
              <a:t>Bereiter (2002)</a:t>
            </a:r>
          </a:p>
        </p:txBody>
      </p:sp>
      <p:sp>
        <p:nvSpPr>
          <p:cNvPr id="3" name="Content Placeholder 2">
            <a:extLst>
              <a:ext uri="{FF2B5EF4-FFF2-40B4-BE49-F238E27FC236}">
                <a16:creationId xmlns:a16="http://schemas.microsoft.com/office/drawing/2014/main" id="{E233F04B-03B7-1E41-AF4A-EC783C5152C3}"/>
              </a:ext>
            </a:extLst>
          </p:cNvPr>
          <p:cNvSpPr>
            <a:spLocks noGrp="1"/>
          </p:cNvSpPr>
          <p:nvPr>
            <p:ph idx="1"/>
          </p:nvPr>
        </p:nvSpPr>
        <p:spPr>
          <a:xfrm>
            <a:off x="6090574" y="801866"/>
            <a:ext cx="5306084" cy="5230634"/>
          </a:xfrm>
        </p:spPr>
        <p:txBody>
          <a:bodyPr anchor="ctr">
            <a:normAutofit/>
          </a:bodyPr>
          <a:lstStyle/>
          <a:p>
            <a:pPr marL="0" indent="0">
              <a:buNone/>
            </a:pPr>
            <a:r>
              <a:rPr lang="en-CA" sz="1700">
                <a:solidFill>
                  <a:srgbClr val="000000"/>
                </a:solidFill>
              </a:rPr>
              <a:t>"An important characteristic of design research is that it eliminates the boundary between design and research" Design and research typically take place sequentially, however in design research, the goal is to explicitly exploit "the design process as an opportunity to advance the researchers understanding of teaching, learning, and educational systems." (Edleson, p.107)</a:t>
            </a:r>
          </a:p>
          <a:p>
            <a:pPr marL="0" indent="0">
              <a:buNone/>
            </a:pPr>
            <a:endParaRPr lang="en-CA" sz="1700">
              <a:solidFill>
                <a:srgbClr val="000000"/>
              </a:solidFill>
            </a:endParaRPr>
          </a:p>
          <a:p>
            <a:pPr marL="0" indent="0">
              <a:buNone/>
            </a:pPr>
            <a:r>
              <a:rPr lang="en-CA" sz="1700">
                <a:solidFill>
                  <a:srgbClr val="000000"/>
                </a:solidFill>
              </a:rPr>
              <a:t>Design research is not defined by methodology. All sorts of methods may be employed. What defines design research is its purpose: Sustained innovative development. (Bereiter, p.326)</a:t>
            </a:r>
          </a:p>
          <a:p>
            <a:pPr marL="0" indent="0">
              <a:buNone/>
            </a:pPr>
            <a:endParaRPr lang="en-CA" sz="1700">
              <a:solidFill>
                <a:srgbClr val="000000"/>
              </a:solidFill>
            </a:endParaRPr>
          </a:p>
          <a:p>
            <a:pPr marL="0" indent="0">
              <a:buNone/>
            </a:pPr>
            <a:r>
              <a:rPr lang="en-CA" sz="1700">
                <a:solidFill>
                  <a:srgbClr val="000000"/>
                </a:solidFill>
              </a:rPr>
              <a:t>“Design research is part of the design process; if separated from it, it ceases to be design research.” (p.326)</a:t>
            </a:r>
            <a:br>
              <a:rPr lang="en-CA" sz="1700">
                <a:solidFill>
                  <a:srgbClr val="000000"/>
                </a:solidFill>
              </a:rPr>
            </a:br>
            <a:br>
              <a:rPr lang="en-CA" sz="1700">
                <a:solidFill>
                  <a:srgbClr val="000000"/>
                </a:solidFill>
              </a:rPr>
            </a:br>
            <a:endParaRPr lang="en-US" sz="1700">
              <a:solidFill>
                <a:srgbClr val="000000"/>
              </a:solidFill>
            </a:endParaRPr>
          </a:p>
        </p:txBody>
      </p:sp>
    </p:spTree>
    <p:extLst>
      <p:ext uri="{BB962C8B-B14F-4D97-AF65-F5344CB8AC3E}">
        <p14:creationId xmlns:p14="http://schemas.microsoft.com/office/powerpoint/2010/main" val="57314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8023B1-F4FB-A843-BF8A-4F646CB7F475}"/>
              </a:ext>
            </a:extLst>
          </p:cNvPr>
          <p:cNvSpPr>
            <a:spLocks noGrp="1"/>
          </p:cNvSpPr>
          <p:nvPr>
            <p:ph type="title"/>
          </p:nvPr>
        </p:nvSpPr>
        <p:spPr>
          <a:xfrm>
            <a:off x="640079" y="2053641"/>
            <a:ext cx="3669161" cy="2760098"/>
          </a:xfrm>
        </p:spPr>
        <p:txBody>
          <a:bodyPr>
            <a:normAutofit/>
          </a:bodyPr>
          <a:lstStyle/>
          <a:p>
            <a:r>
              <a:rPr lang="en-US">
                <a:solidFill>
                  <a:srgbClr val="FFFFFF"/>
                </a:solidFill>
              </a:rPr>
              <a:t>The Design Collective (2003) </a:t>
            </a:r>
          </a:p>
        </p:txBody>
      </p:sp>
      <p:sp>
        <p:nvSpPr>
          <p:cNvPr id="3" name="Content Placeholder 2">
            <a:extLst>
              <a:ext uri="{FF2B5EF4-FFF2-40B4-BE49-F238E27FC236}">
                <a16:creationId xmlns:a16="http://schemas.microsoft.com/office/drawing/2014/main" id="{F46F224D-E66B-AF4C-9CA2-068C0A0B3E4A}"/>
              </a:ext>
            </a:extLst>
          </p:cNvPr>
          <p:cNvSpPr>
            <a:spLocks noGrp="1"/>
          </p:cNvSpPr>
          <p:nvPr>
            <p:ph idx="1"/>
          </p:nvPr>
        </p:nvSpPr>
        <p:spPr>
          <a:xfrm>
            <a:off x="6090574" y="801866"/>
            <a:ext cx="5306084" cy="5230634"/>
          </a:xfrm>
        </p:spPr>
        <p:txBody>
          <a:bodyPr anchor="ctr">
            <a:normAutofit/>
          </a:bodyPr>
          <a:lstStyle/>
          <a:p>
            <a:r>
              <a:rPr lang="en-CA" sz="2000">
                <a:solidFill>
                  <a:srgbClr val="000000"/>
                </a:solidFill>
              </a:rPr>
              <a:t>“Design-based researchers regularly find themselves in the dual intellectual roles of advocate and critic." - this results in "necessary tension. As a result design-based research typically triangulates multiple sources of data to connect intended and unintended outcomes (p.7).</a:t>
            </a:r>
          </a:p>
          <a:p>
            <a:r>
              <a:rPr lang="en-CA" sz="2000">
                <a:solidFill>
                  <a:srgbClr val="000000"/>
                </a:solidFill>
              </a:rPr>
              <a:t>Validity is found through the very process, which requires iteration. Iteration is a typical process of design and therefore design-based research. Therefore, the iteration and the partnership between researcher and practitioners leads to validation. </a:t>
            </a:r>
          </a:p>
          <a:p>
            <a:r>
              <a:rPr lang="en-CA" sz="2000">
                <a:solidFill>
                  <a:srgbClr val="000000"/>
                </a:solidFill>
              </a:rPr>
              <a:t>Important warning:  there needs to be rigor in the design-research process, the process can't become a euphemism for "anything goes" research or oversimplified interventions. </a:t>
            </a:r>
          </a:p>
          <a:p>
            <a:pPr marL="0" indent="0">
              <a:buNone/>
            </a:pPr>
            <a:endParaRPr lang="en-CA" sz="2000">
              <a:solidFill>
                <a:srgbClr val="000000"/>
              </a:solidFill>
            </a:endParaRPr>
          </a:p>
          <a:p>
            <a:endParaRPr lang="en-US" sz="2000">
              <a:solidFill>
                <a:srgbClr val="000000"/>
              </a:solidFill>
            </a:endParaRPr>
          </a:p>
        </p:txBody>
      </p:sp>
    </p:spTree>
    <p:extLst>
      <p:ext uri="{BB962C8B-B14F-4D97-AF65-F5344CB8AC3E}">
        <p14:creationId xmlns:p14="http://schemas.microsoft.com/office/powerpoint/2010/main" val="207349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A70F55-E1F5-D14E-8F0F-B9BE80DE6F55}"/>
              </a:ext>
            </a:extLst>
          </p:cNvPr>
          <p:cNvSpPr>
            <a:spLocks noGrp="1"/>
          </p:cNvSpPr>
          <p:nvPr>
            <p:ph type="title"/>
          </p:nvPr>
        </p:nvSpPr>
        <p:spPr>
          <a:xfrm>
            <a:off x="518928" y="2281961"/>
            <a:ext cx="3669161" cy="3148505"/>
          </a:xfrm>
        </p:spPr>
        <p:txBody>
          <a:bodyPr>
            <a:normAutofit fontScale="90000"/>
          </a:bodyPr>
          <a:lstStyle/>
          <a:p>
            <a:r>
              <a:rPr lang="en-CA" sz="2700" dirty="0">
                <a:solidFill>
                  <a:srgbClr val="FFFFFF"/>
                </a:solidFill>
              </a:rPr>
              <a:t>Wang and Hannafin (2005) </a:t>
            </a:r>
            <a:br>
              <a:rPr lang="en-CA" sz="2700" dirty="0">
                <a:solidFill>
                  <a:srgbClr val="FFFFFF"/>
                </a:solidFill>
              </a:rPr>
            </a:br>
            <a:r>
              <a:rPr lang="en-CA" sz="2700" dirty="0">
                <a:solidFill>
                  <a:srgbClr val="FFFFFF"/>
                </a:solidFill>
              </a:rPr>
              <a:t> </a:t>
            </a:r>
            <a:br>
              <a:rPr lang="en-CA" sz="2700" dirty="0">
                <a:solidFill>
                  <a:srgbClr val="FFFFFF"/>
                </a:solidFill>
              </a:rPr>
            </a:br>
            <a:r>
              <a:rPr lang="en-CA" sz="2700" dirty="0">
                <a:solidFill>
                  <a:srgbClr val="FFFFFF"/>
                </a:solidFill>
              </a:rPr>
              <a:t>Building on and drawing from Design Collective(2003), Edelson (2002), van den Akker (1999), Brown (1992) and others</a:t>
            </a:r>
            <a:br>
              <a:rPr lang="en-CA" sz="2400" dirty="0">
                <a:solidFill>
                  <a:srgbClr val="FFFFFF"/>
                </a:solidFill>
              </a:rPr>
            </a:br>
            <a:br>
              <a:rPr lang="en-CA" sz="2400" dirty="0">
                <a:solidFill>
                  <a:srgbClr val="FFFFFF"/>
                </a:solidFill>
              </a:rPr>
            </a:br>
            <a:endParaRPr lang="en-US" sz="2400" dirty="0">
              <a:solidFill>
                <a:srgbClr val="FFFFFF"/>
              </a:solidFill>
            </a:endParaRPr>
          </a:p>
        </p:txBody>
      </p:sp>
      <p:sp>
        <p:nvSpPr>
          <p:cNvPr id="3" name="Content Placeholder 2">
            <a:extLst>
              <a:ext uri="{FF2B5EF4-FFF2-40B4-BE49-F238E27FC236}">
                <a16:creationId xmlns:a16="http://schemas.microsoft.com/office/drawing/2014/main" id="{A0E144EC-7786-144D-B666-6FC77C48AC74}"/>
              </a:ext>
            </a:extLst>
          </p:cNvPr>
          <p:cNvSpPr>
            <a:spLocks noGrp="1"/>
          </p:cNvSpPr>
          <p:nvPr>
            <p:ph idx="1"/>
          </p:nvPr>
        </p:nvSpPr>
        <p:spPr>
          <a:xfrm>
            <a:off x="6090574" y="801866"/>
            <a:ext cx="5306084" cy="5230634"/>
          </a:xfrm>
        </p:spPr>
        <p:txBody>
          <a:bodyPr anchor="ctr">
            <a:normAutofit/>
          </a:bodyPr>
          <a:lstStyle/>
          <a:p>
            <a:r>
              <a:rPr lang="en-CA" sz="2200" b="1" dirty="0">
                <a:solidFill>
                  <a:srgbClr val="000000"/>
                </a:solidFill>
              </a:rPr>
              <a:t>Pragmatic: </a:t>
            </a:r>
            <a:r>
              <a:rPr lang="en-CA" sz="2200" dirty="0">
                <a:solidFill>
                  <a:srgbClr val="000000"/>
                </a:solidFill>
              </a:rPr>
              <a:t>refines both theory and practice</a:t>
            </a:r>
          </a:p>
          <a:p>
            <a:r>
              <a:rPr lang="en-CA" sz="2200" b="1" dirty="0">
                <a:solidFill>
                  <a:srgbClr val="000000"/>
                </a:solidFill>
              </a:rPr>
              <a:t>Grounded:</a:t>
            </a:r>
            <a:r>
              <a:rPr lang="en-CA" sz="2200" dirty="0">
                <a:solidFill>
                  <a:srgbClr val="000000"/>
                </a:solidFill>
              </a:rPr>
              <a:t> theory-driven, conducted in real-world settings, design-process is embedded and studied through</a:t>
            </a:r>
          </a:p>
          <a:p>
            <a:r>
              <a:rPr lang="en-CA" sz="2200" b="1" dirty="0">
                <a:solidFill>
                  <a:srgbClr val="000000"/>
                </a:solidFill>
              </a:rPr>
              <a:t>Interactive, iterative, and flexible: </a:t>
            </a:r>
            <a:r>
              <a:rPr lang="en-CA" sz="2200" dirty="0">
                <a:solidFill>
                  <a:srgbClr val="000000"/>
                </a:solidFill>
              </a:rPr>
              <a:t>Collaboration necessary, processes cycle through</a:t>
            </a:r>
          </a:p>
          <a:p>
            <a:r>
              <a:rPr lang="en-CA" sz="2200" b="1" dirty="0">
                <a:solidFill>
                  <a:srgbClr val="000000"/>
                </a:solidFill>
              </a:rPr>
              <a:t>Integrative</a:t>
            </a:r>
            <a:r>
              <a:rPr lang="en-CA" sz="2200" dirty="0">
                <a:solidFill>
                  <a:srgbClr val="000000"/>
                </a:solidFill>
              </a:rPr>
              <a:t>: mixed methods to maximize credibility; methods vary at different phases as new needs and issues emerge</a:t>
            </a:r>
          </a:p>
          <a:p>
            <a:r>
              <a:rPr lang="en-CA" sz="2200" b="1" dirty="0">
                <a:solidFill>
                  <a:srgbClr val="000000"/>
                </a:solidFill>
              </a:rPr>
              <a:t>Contextual: </a:t>
            </a:r>
            <a:r>
              <a:rPr lang="en-CA" sz="2200" dirty="0">
                <a:solidFill>
                  <a:srgbClr val="000000"/>
                </a:solidFill>
              </a:rPr>
              <a:t>all process, findings, and changes are documented, results are connected with design process and the setting</a:t>
            </a:r>
          </a:p>
          <a:p>
            <a:endParaRPr lang="en-US" sz="2200" dirty="0">
              <a:solidFill>
                <a:srgbClr val="000000"/>
              </a:solidFill>
            </a:endParaRPr>
          </a:p>
        </p:txBody>
      </p:sp>
      <p:sp>
        <p:nvSpPr>
          <p:cNvPr id="4" name="TextBox 3">
            <a:extLst>
              <a:ext uri="{FF2B5EF4-FFF2-40B4-BE49-F238E27FC236}">
                <a16:creationId xmlns:a16="http://schemas.microsoft.com/office/drawing/2014/main" id="{833B2E9B-9C9F-BF46-BBBF-C47C465E802D}"/>
              </a:ext>
            </a:extLst>
          </p:cNvPr>
          <p:cNvSpPr txBox="1"/>
          <p:nvPr/>
        </p:nvSpPr>
        <p:spPr>
          <a:xfrm>
            <a:off x="152416" y="1635630"/>
            <a:ext cx="4402184" cy="646331"/>
          </a:xfrm>
          <a:prstGeom prst="rect">
            <a:avLst/>
          </a:prstGeom>
          <a:noFill/>
        </p:spPr>
        <p:txBody>
          <a:bodyPr wrap="square" rtlCol="0">
            <a:spAutoFit/>
          </a:bodyPr>
          <a:lstStyle/>
          <a:p>
            <a:r>
              <a:rPr lang="en-CA" sz="3600" dirty="0">
                <a:solidFill>
                  <a:srgbClr val="FFFFFF"/>
                </a:solidFill>
              </a:rPr>
              <a:t>5 Key Characteristics:</a:t>
            </a:r>
            <a:endParaRPr lang="en-US" sz="3600" dirty="0"/>
          </a:p>
        </p:txBody>
      </p:sp>
    </p:spTree>
    <p:extLst>
      <p:ext uri="{BB962C8B-B14F-4D97-AF65-F5344CB8AC3E}">
        <p14:creationId xmlns:p14="http://schemas.microsoft.com/office/powerpoint/2010/main" val="187415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1DC4EB-0362-9F44-8C44-887C64E5BDB3}"/>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”Design Narrative Form” – Hoadly (2010)</a:t>
            </a:r>
          </a:p>
        </p:txBody>
      </p:sp>
      <p:sp>
        <p:nvSpPr>
          <p:cNvPr id="3" name="Content Placeholder 2">
            <a:extLst>
              <a:ext uri="{FF2B5EF4-FFF2-40B4-BE49-F238E27FC236}">
                <a16:creationId xmlns:a16="http://schemas.microsoft.com/office/drawing/2014/main" id="{87960C7D-D9FD-624E-8EAF-17C4599A02E4}"/>
              </a:ext>
            </a:extLst>
          </p:cNvPr>
          <p:cNvSpPr>
            <a:spLocks noGrp="1"/>
          </p:cNvSpPr>
          <p:nvPr>
            <p:ph idx="1"/>
          </p:nvPr>
        </p:nvSpPr>
        <p:spPr>
          <a:xfrm>
            <a:off x="1179226" y="3092970"/>
            <a:ext cx="9833548" cy="2693976"/>
          </a:xfrm>
        </p:spPr>
        <p:txBody>
          <a:bodyPr>
            <a:normAutofit/>
          </a:bodyPr>
          <a:lstStyle/>
          <a:p>
            <a:r>
              <a:rPr lang="en-CA" sz="2400" dirty="0">
                <a:solidFill>
                  <a:srgbClr val="000000"/>
                </a:solidFill>
              </a:rPr>
              <a:t>"In the context of design-based research, we must endeavor to meet the challenge of replicability by adequately describing our research" ( Hoadly, p.454)</a:t>
            </a:r>
          </a:p>
          <a:p>
            <a:r>
              <a:rPr lang="en-CA" sz="2400" dirty="0">
                <a:solidFill>
                  <a:srgbClr val="000000"/>
                </a:solidFill>
              </a:rPr>
              <a:t>Hoadly (2010) believes researchers can achieve this through the use of 'design narrative form' by reflecting on the evolution of designs and research overtime. He believe that narrative is one of the best ways to make sense of design-based research.</a:t>
            </a:r>
          </a:p>
          <a:p>
            <a:endParaRPr lang="en-US" sz="2000" dirty="0">
              <a:solidFill>
                <a:srgbClr val="000000"/>
              </a:solidFill>
            </a:endParaRPr>
          </a:p>
        </p:txBody>
      </p:sp>
    </p:spTree>
    <p:extLst>
      <p:ext uri="{BB962C8B-B14F-4D97-AF65-F5344CB8AC3E}">
        <p14:creationId xmlns:p14="http://schemas.microsoft.com/office/powerpoint/2010/main" val="250933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09BA-83DD-6942-A1F3-6377BC10DFC4}"/>
              </a:ext>
            </a:extLst>
          </p:cNvPr>
          <p:cNvSpPr>
            <a:spLocks noGrp="1"/>
          </p:cNvSpPr>
          <p:nvPr>
            <p:ph type="title"/>
          </p:nvPr>
        </p:nvSpPr>
        <p:spPr>
          <a:xfrm>
            <a:off x="838200" y="365126"/>
            <a:ext cx="5340605" cy="1146176"/>
          </a:xfrm>
        </p:spPr>
        <p:txBody>
          <a:bodyPr vert="horz" lIns="91440" tIns="45720" rIns="91440" bIns="45720" rtlCol="0" anchor="ctr">
            <a:normAutofit/>
          </a:bodyPr>
          <a:lstStyle/>
          <a:p>
            <a:r>
              <a:rPr lang="en-US" sz="3700" kern="1200" dirty="0">
                <a:solidFill>
                  <a:schemeClr val="tx1"/>
                </a:solidFill>
                <a:latin typeface="+mj-lt"/>
                <a:ea typeface="+mj-ea"/>
                <a:cs typeface="+mj-cs"/>
              </a:rPr>
              <a:t>Stremberg &amp; Cenci (2014)</a:t>
            </a:r>
          </a:p>
        </p:txBody>
      </p:sp>
      <p:sp>
        <p:nvSpPr>
          <p:cNvPr id="28" name="Freeform: Shape 27">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C81C91F2-7872-0741-B3EF-670D6BF021A5}"/>
              </a:ext>
            </a:extLst>
          </p:cNvPr>
          <p:cNvSpPr txBox="1"/>
          <p:nvPr/>
        </p:nvSpPr>
        <p:spPr>
          <a:xfrm>
            <a:off x="263435" y="1690687"/>
            <a:ext cx="4308565" cy="4109221"/>
          </a:xfrm>
          <a:prstGeom prst="rect">
            <a:avLst/>
          </a:prstGeom>
        </p:spPr>
        <p:txBody>
          <a:bodyPr vert="horz" lIns="91440" tIns="45720" rIns="91440" bIns="45720" rtlCol="0" anchor="ctr">
            <a:normAutofit/>
          </a:bodyPr>
          <a:lstStyle/>
          <a:p>
            <a:pPr defTabSz="914400">
              <a:lnSpc>
                <a:spcPct val="90000"/>
              </a:lnSpc>
              <a:spcAft>
                <a:spcPts val="600"/>
              </a:spcAft>
            </a:pPr>
            <a:r>
              <a:rPr lang="en-US" sz="2000" dirty="0">
                <a:solidFill>
                  <a:srgbClr val="FFFFFF"/>
                </a:solidFill>
              </a:rPr>
              <a:t>“It seems that design-based research is sort of upgrade to action research, since, in addition to practitioners and researchers, it also involves innovation designers; in addition to improving practice, it also endeavors to contribute to theory in the field of education.”</a:t>
            </a:r>
          </a:p>
        </p:txBody>
      </p:sp>
      <p:pic>
        <p:nvPicPr>
          <p:cNvPr id="5" name="Content Placeholder 4">
            <a:extLst>
              <a:ext uri="{FF2B5EF4-FFF2-40B4-BE49-F238E27FC236}">
                <a16:creationId xmlns:a16="http://schemas.microsoft.com/office/drawing/2014/main" id="{BE7FD89A-435A-B442-8B48-ED521A5A65AD}"/>
              </a:ext>
            </a:extLst>
          </p:cNvPr>
          <p:cNvPicPr>
            <a:picLocks noGrp="1" noChangeAspect="1"/>
          </p:cNvPicPr>
          <p:nvPr>
            <p:ph idx="1"/>
          </p:nvPr>
        </p:nvPicPr>
        <p:blipFill>
          <a:blip r:embed="rId3"/>
          <a:stretch>
            <a:fillRect/>
          </a:stretch>
        </p:blipFill>
        <p:spPr>
          <a:xfrm>
            <a:off x="5947957" y="1876430"/>
            <a:ext cx="5664349" cy="461644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7" name="TextBox 6">
            <a:extLst>
              <a:ext uri="{FF2B5EF4-FFF2-40B4-BE49-F238E27FC236}">
                <a16:creationId xmlns:a16="http://schemas.microsoft.com/office/drawing/2014/main" id="{E310191E-BE04-BB43-84CD-A783152162A1}"/>
              </a:ext>
            </a:extLst>
          </p:cNvPr>
          <p:cNvSpPr txBox="1"/>
          <p:nvPr/>
        </p:nvSpPr>
        <p:spPr>
          <a:xfrm>
            <a:off x="7017488" y="365127"/>
            <a:ext cx="4763386" cy="769441"/>
          </a:xfrm>
          <a:prstGeom prst="rect">
            <a:avLst/>
          </a:prstGeom>
          <a:noFill/>
        </p:spPr>
        <p:txBody>
          <a:bodyPr wrap="square" rtlCol="0">
            <a:spAutoFit/>
          </a:bodyPr>
          <a:lstStyle/>
          <a:p>
            <a:r>
              <a:rPr lang="en-US" sz="4400" dirty="0"/>
              <a:t>Comparison Chart</a:t>
            </a:r>
          </a:p>
        </p:txBody>
      </p:sp>
    </p:spTree>
    <p:extLst>
      <p:ext uri="{BB962C8B-B14F-4D97-AF65-F5344CB8AC3E}">
        <p14:creationId xmlns:p14="http://schemas.microsoft.com/office/powerpoint/2010/main" val="26790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E7863B-729D-5543-94DE-3398538D84EC}"/>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Additional Resources / Researchers</a:t>
            </a:r>
            <a:br>
              <a:rPr lang="en-US" sz="4000" dirty="0">
                <a:solidFill>
                  <a:srgbClr val="FFFFFF"/>
                </a:solidFill>
              </a:rPr>
            </a:br>
            <a:r>
              <a:rPr lang="en-US" sz="4000" dirty="0">
                <a:solidFill>
                  <a:srgbClr val="FFFFFF"/>
                </a:solidFill>
              </a:rPr>
              <a:t>in education</a:t>
            </a:r>
          </a:p>
        </p:txBody>
      </p:sp>
      <p:sp>
        <p:nvSpPr>
          <p:cNvPr id="3" name="Content Placeholder 2">
            <a:extLst>
              <a:ext uri="{FF2B5EF4-FFF2-40B4-BE49-F238E27FC236}">
                <a16:creationId xmlns:a16="http://schemas.microsoft.com/office/drawing/2014/main" id="{5DBB1299-D0F0-D14A-AC86-6BF14CF6C958}"/>
              </a:ext>
            </a:extLst>
          </p:cNvPr>
          <p:cNvSpPr>
            <a:spLocks noGrp="1"/>
          </p:cNvSpPr>
          <p:nvPr>
            <p:ph idx="1"/>
          </p:nvPr>
        </p:nvSpPr>
        <p:spPr>
          <a:xfrm>
            <a:off x="1179226" y="3092970"/>
            <a:ext cx="9833548" cy="2693976"/>
          </a:xfrm>
        </p:spPr>
        <p:txBody>
          <a:bodyPr>
            <a:normAutofit/>
          </a:bodyPr>
          <a:lstStyle/>
          <a:p>
            <a:pPr marL="0" indent="0">
              <a:buNone/>
            </a:pPr>
            <a:r>
              <a:rPr lang="en-CA" sz="2000" b="1" dirty="0">
                <a:solidFill>
                  <a:srgbClr val="000000"/>
                </a:solidFill>
              </a:rPr>
              <a:t>Zheng (2015) – Literature review</a:t>
            </a:r>
          </a:p>
          <a:p>
            <a:pPr marL="0" indent="0">
              <a:buNone/>
            </a:pPr>
            <a:r>
              <a:rPr lang="en-CA" sz="2000" b="1" dirty="0">
                <a:solidFill>
                  <a:srgbClr val="000000"/>
                </a:solidFill>
              </a:rPr>
              <a:t>	- </a:t>
            </a:r>
            <a:r>
              <a:rPr lang="en-CA" sz="2000" dirty="0">
                <a:solidFill>
                  <a:srgbClr val="000000"/>
                </a:solidFill>
              </a:rPr>
              <a:t>162 studies related to DBR utilizing content analysis method</a:t>
            </a:r>
          </a:p>
          <a:p>
            <a:pPr marL="0" indent="0">
              <a:buNone/>
            </a:pPr>
            <a:endParaRPr lang="en-CA" sz="2000" dirty="0">
              <a:solidFill>
                <a:srgbClr val="000000"/>
              </a:solidFill>
            </a:endParaRPr>
          </a:p>
          <a:p>
            <a:pPr marL="0" indent="0">
              <a:buNone/>
            </a:pPr>
            <a:r>
              <a:rPr lang="en-CA" sz="2000" b="1" dirty="0">
                <a:solidFill>
                  <a:srgbClr val="000000"/>
                </a:solidFill>
              </a:rPr>
              <a:t>Educational Design Research (2013)</a:t>
            </a:r>
          </a:p>
          <a:p>
            <a:pPr marL="0" indent="0">
              <a:buNone/>
            </a:pPr>
            <a:r>
              <a:rPr lang="en-CA" sz="2000" dirty="0">
                <a:solidFill>
                  <a:srgbClr val="000000"/>
                </a:solidFill>
              </a:rPr>
              <a:t>	 - van den Akker, Jan, Bannan, Brenda, Kelly, Anthony E., Nieveen, Nienke, Plomp, Tjeerd</a:t>
            </a:r>
          </a:p>
          <a:p>
            <a:pPr marL="0" indent="0">
              <a:buNone/>
            </a:pPr>
            <a:r>
              <a:rPr lang="en-CA" sz="2000" dirty="0">
                <a:solidFill>
                  <a:srgbClr val="000000"/>
                </a:solidFill>
              </a:rPr>
              <a:t>	“design research stems from the complex nature of educational reforms worldwide”</a:t>
            </a:r>
          </a:p>
          <a:p>
            <a:pPr marL="0" indent="0">
              <a:buNone/>
            </a:pPr>
            <a:endParaRPr lang="en-CA" sz="2000" dirty="0">
              <a:solidFill>
                <a:srgbClr val="000000"/>
              </a:solidFill>
            </a:endParaRPr>
          </a:p>
          <a:p>
            <a:pPr marL="0" indent="0">
              <a:buNone/>
            </a:pPr>
            <a:endParaRPr lang="en-CA" sz="2000" dirty="0">
              <a:solidFill>
                <a:srgbClr val="000000"/>
              </a:solidFill>
            </a:endParaRPr>
          </a:p>
          <a:p>
            <a:pPr marL="0" indent="0">
              <a:buNone/>
            </a:pPr>
            <a:endParaRPr lang="en-CA" sz="2000" dirty="0">
              <a:solidFill>
                <a:srgbClr val="000000"/>
              </a:solidFill>
            </a:endParaRPr>
          </a:p>
          <a:p>
            <a:pPr marL="0" indent="0">
              <a:buNone/>
            </a:pPr>
            <a:endParaRPr lang="en-CA" sz="2000" dirty="0">
              <a:solidFill>
                <a:srgbClr val="000000"/>
              </a:solidFill>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64131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a:extLst>
              <a:ext uri="{FF2B5EF4-FFF2-40B4-BE49-F238E27FC236}">
                <a16:creationId xmlns:a16="http://schemas.microsoft.com/office/drawing/2014/main" id="{E655F7BC-003D-E148-8594-9BB702216CA6}"/>
              </a:ext>
            </a:extLst>
          </p:cNvPr>
          <p:cNvPicPr>
            <a:picLocks noGrp="1" noChangeAspect="1"/>
          </p:cNvPicPr>
          <p:nvPr>
            <p:ph idx="1"/>
          </p:nvPr>
        </p:nvPicPr>
        <p:blipFill rotWithShape="1">
          <a:blip r:embed="rId4">
            <a:alphaModFix/>
          </a:blip>
          <a:srcRect t="639" r="2" b="490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TextBox 5">
            <a:extLst>
              <a:ext uri="{FF2B5EF4-FFF2-40B4-BE49-F238E27FC236}">
                <a16:creationId xmlns:a16="http://schemas.microsoft.com/office/drawing/2014/main" id="{E1DB42B1-791A-1D49-9A10-B1967805F216}"/>
              </a:ext>
            </a:extLst>
          </p:cNvPr>
          <p:cNvSpPr txBox="1"/>
          <p:nvPr/>
        </p:nvSpPr>
        <p:spPr>
          <a:xfrm>
            <a:off x="5608622" y="171805"/>
            <a:ext cx="4977578" cy="2048882"/>
          </a:xfrm>
          <a:prstGeom prst="rect">
            <a:avLst/>
          </a:prstGeom>
        </p:spPr>
        <p:txBody>
          <a:bodyPr vert="horz" lIns="91440" tIns="45720" rIns="91440" bIns="45720" rtlCol="0" anchor="ctr">
            <a:normAutofit/>
          </a:bodyPr>
          <a:lstStyle/>
          <a:p>
            <a:pPr defTabSz="914400">
              <a:lnSpc>
                <a:spcPct val="90000"/>
              </a:lnSpc>
              <a:spcAft>
                <a:spcPts val="600"/>
              </a:spcAft>
            </a:pPr>
            <a:r>
              <a:rPr lang="en-US" sz="2800" dirty="0">
                <a:solidFill>
                  <a:srgbClr val="000000"/>
                </a:solidFill>
              </a:rPr>
              <a:t>Multiple Layers: Education Faculty Reflecting on Design-Based Research focused on Curricular Integration</a:t>
            </a:r>
          </a:p>
          <a:p>
            <a:pPr defTabSz="914400">
              <a:lnSpc>
                <a:spcPct val="90000"/>
              </a:lnSpc>
              <a:spcAft>
                <a:spcPts val="600"/>
              </a:spcAft>
            </a:pPr>
            <a:r>
              <a:rPr lang="en-US" sz="2000" dirty="0">
                <a:solidFill>
                  <a:srgbClr val="000000"/>
                </a:solidFill>
              </a:rPr>
              <a:t> ~ Gallagher &amp; Fazio (2019)</a:t>
            </a:r>
          </a:p>
        </p:txBody>
      </p:sp>
      <p:sp>
        <p:nvSpPr>
          <p:cNvPr id="7" name="TextBox 6">
            <a:extLst>
              <a:ext uri="{FF2B5EF4-FFF2-40B4-BE49-F238E27FC236}">
                <a16:creationId xmlns:a16="http://schemas.microsoft.com/office/drawing/2014/main" id="{93D266DD-C105-7D40-ADD9-70380D4B89B4}"/>
              </a:ext>
            </a:extLst>
          </p:cNvPr>
          <p:cNvSpPr txBox="1"/>
          <p:nvPr/>
        </p:nvSpPr>
        <p:spPr>
          <a:xfrm>
            <a:off x="5267985" y="2717074"/>
            <a:ext cx="6808385" cy="2554545"/>
          </a:xfrm>
          <a:prstGeom prst="rect">
            <a:avLst/>
          </a:prstGeom>
          <a:noFill/>
        </p:spPr>
        <p:txBody>
          <a:bodyPr wrap="square" rtlCol="0">
            <a:spAutoFit/>
          </a:bodyPr>
          <a:lstStyle/>
          <a:p>
            <a:r>
              <a:rPr lang="en-US" sz="3200" dirty="0"/>
              <a:t>Questions: How is this poem related to education?</a:t>
            </a:r>
          </a:p>
          <a:p>
            <a:r>
              <a:rPr lang="en-US" sz="3200" dirty="0"/>
              <a:t>How does the poem connect to design thinking?</a:t>
            </a:r>
          </a:p>
          <a:p>
            <a:r>
              <a:rPr lang="en-US" sz="3200" dirty="0"/>
              <a:t>What are the layers of design thinking?</a:t>
            </a:r>
          </a:p>
        </p:txBody>
      </p:sp>
    </p:spTree>
    <p:extLst>
      <p:ext uri="{BB962C8B-B14F-4D97-AF65-F5344CB8AC3E}">
        <p14:creationId xmlns:p14="http://schemas.microsoft.com/office/powerpoint/2010/main" val="391701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71E1-64B2-C54C-86B8-91E11EDF8E95}"/>
              </a:ext>
            </a:extLst>
          </p:cNvPr>
          <p:cNvSpPr>
            <a:spLocks noGrp="1"/>
          </p:cNvSpPr>
          <p:nvPr>
            <p:ph type="title"/>
          </p:nvPr>
        </p:nvSpPr>
        <p:spPr>
          <a:xfrm>
            <a:off x="1136429" y="177774"/>
            <a:ext cx="7474172" cy="1325563"/>
          </a:xfrm>
        </p:spPr>
        <p:txBody>
          <a:bodyPr>
            <a:normAutofit/>
          </a:bodyPr>
          <a:lstStyle/>
          <a:p>
            <a:r>
              <a:rPr lang="en-US" dirty="0"/>
              <a:t>Key Components of the Article</a:t>
            </a:r>
          </a:p>
        </p:txBody>
      </p:sp>
      <p:sp>
        <p:nvSpPr>
          <p:cNvPr id="33" name="Content Placeholder 2">
            <a:extLst>
              <a:ext uri="{FF2B5EF4-FFF2-40B4-BE49-F238E27FC236}">
                <a16:creationId xmlns:a16="http://schemas.microsoft.com/office/drawing/2014/main" id="{25A3CA55-E8A3-2846-8B6D-5BA2CBAF0084}"/>
              </a:ext>
            </a:extLst>
          </p:cNvPr>
          <p:cNvSpPr>
            <a:spLocks noGrp="1"/>
          </p:cNvSpPr>
          <p:nvPr>
            <p:ph idx="1"/>
          </p:nvPr>
        </p:nvSpPr>
        <p:spPr>
          <a:xfrm>
            <a:off x="449451" y="1239864"/>
            <a:ext cx="8772041" cy="4488923"/>
          </a:xfrm>
        </p:spPr>
        <p:txBody>
          <a:bodyPr anchor="ctr">
            <a:normAutofit/>
          </a:bodyPr>
          <a:lstStyle/>
          <a:p>
            <a:r>
              <a:rPr lang="en-US" sz="2000" dirty="0"/>
              <a:t>Completed at a middle school</a:t>
            </a:r>
          </a:p>
          <a:p>
            <a:r>
              <a:rPr lang="en-US" sz="2000" dirty="0"/>
              <a:t>Used design-based research as a model to help teachers move towards disciplinary literacy (integration or science and literacy)</a:t>
            </a:r>
          </a:p>
          <a:p>
            <a:r>
              <a:rPr lang="en-US" sz="2000" dirty="0"/>
              <a:t>Qualitative – discussions, debriefings, journal reflections</a:t>
            </a:r>
          </a:p>
          <a:p>
            <a:r>
              <a:rPr lang="en-US" sz="2000" dirty="0"/>
              <a:t>Coded into three key categories: </a:t>
            </a:r>
          </a:p>
          <a:p>
            <a:pPr marL="0" indent="0">
              <a:buNone/>
            </a:pPr>
            <a:r>
              <a:rPr lang="en-US" sz="2000" dirty="0"/>
              <a:t>	1. </a:t>
            </a:r>
            <a:r>
              <a:rPr lang="en-CA" sz="2000" dirty="0"/>
              <a:t>researchers' impressions of the teachers' practices</a:t>
            </a:r>
          </a:p>
          <a:p>
            <a:pPr marL="0" indent="0">
              <a:buNone/>
            </a:pPr>
            <a:r>
              <a:rPr lang="en-CA" sz="2000" dirty="0"/>
              <a:t>	2.  misunderstandings around integration and  disciplinary- base literacy</a:t>
            </a:r>
          </a:p>
          <a:p>
            <a:pPr marL="0" indent="0">
              <a:buNone/>
            </a:pPr>
            <a:r>
              <a:rPr lang="en-CA" sz="2000" dirty="0"/>
              <a:t>	3. researchers' experiences of participating in DBR</a:t>
            </a:r>
          </a:p>
          <a:p>
            <a:r>
              <a:rPr lang="en-CA" sz="2000" dirty="0"/>
              <a:t>Three categories = three themes of the poem</a:t>
            </a:r>
          </a:p>
          <a:p>
            <a:r>
              <a:rPr lang="en-CA" sz="2000" dirty="0"/>
              <a:t>Themes describe the insights of the researchers</a:t>
            </a:r>
          </a:p>
          <a:p>
            <a:pPr marL="0" indent="0">
              <a:buNone/>
            </a:pPr>
            <a:endParaRPr lang="en-US" sz="1500" dirty="0"/>
          </a:p>
        </p:txBody>
      </p:sp>
      <p:sp>
        <p:nvSpPr>
          <p:cNvPr id="49" name="Rectangle 4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Graphic 36" descr="Books">
            <a:extLst>
              <a:ext uri="{FF2B5EF4-FFF2-40B4-BE49-F238E27FC236}">
                <a16:creationId xmlns:a16="http://schemas.microsoft.com/office/drawing/2014/main" id="{27A5E4EF-FFA8-4152-A2FE-36CF0BC968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74660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xEl>
                                              <p:pRg st="1" end="1"/>
                                            </p:txEl>
                                          </p:spTgt>
                                        </p:tgtEl>
                                        <p:attrNameLst>
                                          <p:attrName>style.visibility</p:attrName>
                                        </p:attrNameLst>
                                      </p:cBhvr>
                                      <p:to>
                                        <p:strVal val="visible"/>
                                      </p:to>
                                    </p:set>
                                    <p:anim calcmode="lin" valueType="num">
                                      <p:cBhvr additive="base">
                                        <p:cTn id="1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 calcmode="lin" valueType="num">
                                      <p:cBhvr additive="base">
                                        <p:cTn id="19"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
                                            <p:txEl>
                                              <p:pRg st="3" end="3"/>
                                            </p:txEl>
                                          </p:spTgt>
                                        </p:tgtEl>
                                        <p:attrNameLst>
                                          <p:attrName>style.visibility</p:attrName>
                                        </p:attrNameLst>
                                      </p:cBhvr>
                                      <p:to>
                                        <p:strVal val="visible"/>
                                      </p:to>
                                    </p:set>
                                    <p:anim calcmode="lin" valueType="num">
                                      <p:cBhvr additive="base">
                                        <p:cTn id="25"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anim calcmode="lin" valueType="num">
                                      <p:cBhvr additive="base">
                                        <p:cTn id="31" dur="500" fill="hold"/>
                                        <p:tgtEl>
                                          <p:spTgt spid="3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xEl>
                                              <p:pRg st="5" end="5"/>
                                            </p:txEl>
                                          </p:spTgt>
                                        </p:tgtEl>
                                        <p:attrNameLst>
                                          <p:attrName>style.visibility</p:attrName>
                                        </p:attrNameLst>
                                      </p:cBhvr>
                                      <p:to>
                                        <p:strVal val="visible"/>
                                      </p:to>
                                    </p:set>
                                    <p:anim calcmode="lin" valueType="num">
                                      <p:cBhvr additive="base">
                                        <p:cTn id="37" dur="500" fill="hold"/>
                                        <p:tgtEl>
                                          <p:spTgt spid="3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3">
                                            <p:txEl>
                                              <p:pRg st="6" end="6"/>
                                            </p:txEl>
                                          </p:spTgt>
                                        </p:tgtEl>
                                        <p:attrNameLst>
                                          <p:attrName>style.visibility</p:attrName>
                                        </p:attrNameLst>
                                      </p:cBhvr>
                                      <p:to>
                                        <p:strVal val="visible"/>
                                      </p:to>
                                    </p:set>
                                    <p:anim calcmode="lin" valueType="num">
                                      <p:cBhvr additive="base">
                                        <p:cTn id="43" dur="500" fill="hold"/>
                                        <p:tgtEl>
                                          <p:spTgt spid="3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3">
                                            <p:txEl>
                                              <p:pRg st="7" end="7"/>
                                            </p:txEl>
                                          </p:spTgt>
                                        </p:tgtEl>
                                        <p:attrNameLst>
                                          <p:attrName>style.visibility</p:attrName>
                                        </p:attrNameLst>
                                      </p:cBhvr>
                                      <p:to>
                                        <p:strVal val="visible"/>
                                      </p:to>
                                    </p:set>
                                    <p:anim calcmode="lin" valueType="num">
                                      <p:cBhvr additive="base">
                                        <p:cTn id="49" dur="500" fill="hold"/>
                                        <p:tgtEl>
                                          <p:spTgt spid="3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3">
                                            <p:txEl>
                                              <p:pRg st="8" end="8"/>
                                            </p:txEl>
                                          </p:spTgt>
                                        </p:tgtEl>
                                        <p:attrNameLst>
                                          <p:attrName>style.visibility</p:attrName>
                                        </p:attrNameLst>
                                      </p:cBhvr>
                                      <p:to>
                                        <p:strVal val="visible"/>
                                      </p:to>
                                    </p:set>
                                    <p:anim calcmode="lin" valueType="num">
                                      <p:cBhvr additive="base">
                                        <p:cTn id="55" dur="500" fill="hold"/>
                                        <p:tgtEl>
                                          <p:spTgt spid="3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5426E-F167-FC43-A622-8D7917D6EFF7}"/>
              </a:ext>
            </a:extLst>
          </p:cNvPr>
          <p:cNvSpPr>
            <a:spLocks noGrp="1"/>
          </p:cNvSpPr>
          <p:nvPr>
            <p:ph type="title"/>
          </p:nvPr>
        </p:nvSpPr>
        <p:spPr>
          <a:xfrm>
            <a:off x="1939815" y="0"/>
            <a:ext cx="7474172" cy="1325563"/>
          </a:xfrm>
        </p:spPr>
        <p:txBody>
          <a:bodyPr>
            <a:normAutofit/>
          </a:bodyPr>
          <a:lstStyle/>
          <a:p>
            <a:r>
              <a:rPr lang="en-US" dirty="0"/>
              <a:t>Key Conclusions</a:t>
            </a:r>
          </a:p>
        </p:txBody>
      </p:sp>
      <p:sp>
        <p:nvSpPr>
          <p:cNvPr id="3" name="Content Placeholder 2">
            <a:extLst>
              <a:ext uri="{FF2B5EF4-FFF2-40B4-BE49-F238E27FC236}">
                <a16:creationId xmlns:a16="http://schemas.microsoft.com/office/drawing/2014/main" id="{D91445F7-E2CE-2044-81C6-AFB6FF0B3598}"/>
              </a:ext>
            </a:extLst>
          </p:cNvPr>
          <p:cNvSpPr>
            <a:spLocks noGrp="1"/>
          </p:cNvSpPr>
          <p:nvPr>
            <p:ph idx="1"/>
          </p:nvPr>
        </p:nvSpPr>
        <p:spPr>
          <a:xfrm>
            <a:off x="276448" y="1064335"/>
            <a:ext cx="8676004" cy="5081283"/>
          </a:xfrm>
        </p:spPr>
        <p:txBody>
          <a:bodyPr anchor="ctr">
            <a:noAutofit/>
          </a:bodyPr>
          <a:lstStyle/>
          <a:p>
            <a:r>
              <a:rPr lang="en-CA" sz="2400" dirty="0"/>
              <a:t>Peeling back of the layers = seeing that if teacher's do not have a strong knowledge of the curriculum, it is difficult to make it to the bottom layer. </a:t>
            </a:r>
          </a:p>
          <a:p>
            <a:r>
              <a:rPr lang="en-CA" sz="2400" dirty="0"/>
              <a:t>Key components: iterative nature, scaffolding</a:t>
            </a:r>
          </a:p>
          <a:p>
            <a:r>
              <a:rPr lang="en-CA" sz="2400" dirty="0"/>
              <a:t>More iterations would be needed to help to continue to 'inch teachers' along the continuum of integration </a:t>
            </a:r>
          </a:p>
          <a:p>
            <a:r>
              <a:rPr lang="en-CA" sz="2400" dirty="0"/>
              <a:t>Responsive nature of DBR is a valuable component of establishing collaboration and subsequent movement towards changed integration practices </a:t>
            </a:r>
          </a:p>
          <a:p>
            <a:r>
              <a:rPr lang="en-CA" sz="2400" dirty="0"/>
              <a:t>Participants expressed appreciation for the value of DBR</a:t>
            </a:r>
          </a:p>
          <a:p>
            <a:r>
              <a:rPr lang="en-CA" sz="2400" dirty="0"/>
              <a:t>The authors "came to respect the utility of DBR as a theoretical framework, research method, professional learning intervention and facilitative or [their] own professional learning" (p.54).</a:t>
            </a:r>
            <a:endParaRPr lang="en-US" sz="2400" dirty="0"/>
          </a:p>
        </p:txBody>
      </p:sp>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Checkmark">
            <a:extLst>
              <a:ext uri="{FF2B5EF4-FFF2-40B4-BE49-F238E27FC236}">
                <a16:creationId xmlns:a16="http://schemas.microsoft.com/office/drawing/2014/main" id="{1C4CB204-DD2D-48E4-A1E6-58FE5EDC90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9460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D9F8-4939-0A45-B466-2C18E7317C6F}"/>
              </a:ext>
            </a:extLst>
          </p:cNvPr>
          <p:cNvSpPr>
            <a:spLocks noGrp="1"/>
          </p:cNvSpPr>
          <p:nvPr>
            <p:ph type="title"/>
          </p:nvPr>
        </p:nvSpPr>
        <p:spPr>
          <a:xfrm>
            <a:off x="838200" y="365125"/>
            <a:ext cx="10515600" cy="1325563"/>
          </a:xfrm>
        </p:spPr>
        <p:txBody>
          <a:bodyPr>
            <a:normAutofit/>
          </a:bodyPr>
          <a:lstStyle/>
          <a:p>
            <a:r>
              <a:rPr lang="en-US" dirty="0"/>
              <a:t>Overview</a:t>
            </a:r>
          </a:p>
        </p:txBody>
      </p:sp>
      <p:graphicFrame>
        <p:nvGraphicFramePr>
          <p:cNvPr id="5" name="Content Placeholder 2">
            <a:extLst>
              <a:ext uri="{FF2B5EF4-FFF2-40B4-BE49-F238E27FC236}">
                <a16:creationId xmlns:a16="http://schemas.microsoft.com/office/drawing/2014/main" id="{DC000632-DF48-469D-8A2B-47FA28631BB9}"/>
              </a:ext>
            </a:extLst>
          </p:cNvPr>
          <p:cNvGraphicFramePr>
            <a:graphicFrameLocks noGrp="1"/>
          </p:cNvGraphicFramePr>
          <p:nvPr>
            <p:ph idx="1"/>
            <p:extLst>
              <p:ext uri="{D42A27DB-BD31-4B8C-83A1-F6EECF244321}">
                <p14:modId xmlns:p14="http://schemas.microsoft.com/office/powerpoint/2010/main" val="7589393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844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C3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005BACE7-C2C8-394F-B535-9E427AC40977}"/>
              </a:ext>
            </a:extLst>
          </p:cNvPr>
          <p:cNvPicPr>
            <a:picLocks noGrp="1" noChangeAspect="1"/>
          </p:cNvPicPr>
          <p:nvPr>
            <p:ph idx="1"/>
          </p:nvPr>
        </p:nvPicPr>
        <p:blipFill>
          <a:blip r:embed="rId3"/>
          <a:stretch>
            <a:fillRect/>
          </a:stretch>
        </p:blipFill>
        <p:spPr>
          <a:xfrm>
            <a:off x="2853408" y="1386706"/>
            <a:ext cx="6005448" cy="4084587"/>
          </a:xfrm>
          <a:prstGeom prst="rect">
            <a:avLst/>
          </a:prstGeom>
        </p:spPr>
      </p:pic>
    </p:spTree>
    <p:extLst>
      <p:ext uri="{BB962C8B-B14F-4D97-AF65-F5344CB8AC3E}">
        <p14:creationId xmlns:p14="http://schemas.microsoft.com/office/powerpoint/2010/main" val="4130844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3958E43-0041-9B45-8535-08D3D263DEC9}"/>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Final Thoughts</a:t>
            </a:r>
          </a:p>
        </p:txBody>
      </p:sp>
      <p:sp>
        <p:nvSpPr>
          <p:cNvPr id="3" name="Content Placeholder 2">
            <a:extLst>
              <a:ext uri="{FF2B5EF4-FFF2-40B4-BE49-F238E27FC236}">
                <a16:creationId xmlns:a16="http://schemas.microsoft.com/office/drawing/2014/main" id="{029E519A-7FBE-6143-BC74-16334DC843BD}"/>
              </a:ext>
            </a:extLst>
          </p:cNvPr>
          <p:cNvSpPr>
            <a:spLocks noGrp="1"/>
          </p:cNvSpPr>
          <p:nvPr>
            <p:ph idx="1"/>
          </p:nvPr>
        </p:nvSpPr>
        <p:spPr>
          <a:xfrm>
            <a:off x="6090574" y="801866"/>
            <a:ext cx="5306084" cy="5230634"/>
          </a:xfrm>
        </p:spPr>
        <p:txBody>
          <a:bodyPr anchor="ctr">
            <a:normAutofit/>
          </a:bodyPr>
          <a:lstStyle/>
          <a:p>
            <a:r>
              <a:rPr lang="en-CA" sz="1700" dirty="0">
                <a:solidFill>
                  <a:srgbClr val="000000"/>
                </a:solidFill>
              </a:rPr>
              <a:t>Design-research utilizes qualitative research methods (and sometimes mixed methods) to collect data</a:t>
            </a:r>
          </a:p>
          <a:p>
            <a:r>
              <a:rPr lang="en-CA" sz="1700" dirty="0">
                <a:solidFill>
                  <a:srgbClr val="000000"/>
                </a:solidFill>
              </a:rPr>
              <a:t>A "reciprocal research and design process and methodology", where the solutions are ongoing and are reciprocal and related to each other in organic ways"</a:t>
            </a:r>
          </a:p>
          <a:p>
            <a:r>
              <a:rPr lang="en-CA" sz="1700" dirty="0">
                <a:solidFill>
                  <a:srgbClr val="000000"/>
                </a:solidFill>
              </a:rPr>
              <a:t>An iterative cycle that includes observation and reflection is essential, with the reflective phase leading to adjustments in the initial plan and so forth</a:t>
            </a:r>
          </a:p>
          <a:p>
            <a:r>
              <a:rPr lang="en-CA" sz="1700" dirty="0">
                <a:solidFill>
                  <a:srgbClr val="000000"/>
                </a:solidFill>
              </a:rPr>
              <a:t>Researchers and the participants are often co-investigators</a:t>
            </a:r>
          </a:p>
          <a:p>
            <a:r>
              <a:rPr lang="en-CA" sz="1700" dirty="0">
                <a:solidFill>
                  <a:srgbClr val="000000"/>
                </a:solidFill>
              </a:rPr>
              <a:t>What is to be investigated is developed and implemented as a partnership</a:t>
            </a:r>
          </a:p>
          <a:p>
            <a:r>
              <a:rPr lang="en-CA" sz="1700" dirty="0">
                <a:solidFill>
                  <a:srgbClr val="000000"/>
                </a:solidFill>
              </a:rPr>
              <a:t>The collaboration results in goals being tailored for the needs of a local context as well as with the researcher's agenda</a:t>
            </a:r>
          </a:p>
        </p:txBody>
      </p:sp>
    </p:spTree>
    <p:extLst>
      <p:ext uri="{BB962C8B-B14F-4D97-AF65-F5344CB8AC3E}">
        <p14:creationId xmlns:p14="http://schemas.microsoft.com/office/powerpoint/2010/main" val="69654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57376-337E-074D-8D97-7B9A1B905A2F}"/>
              </a:ext>
            </a:extLst>
          </p:cNvPr>
          <p:cNvSpPr>
            <a:spLocks noGrp="1"/>
          </p:cNvSpPr>
          <p:nvPr>
            <p:ph idx="1"/>
          </p:nvPr>
        </p:nvSpPr>
        <p:spPr>
          <a:xfrm>
            <a:off x="0" y="1626782"/>
            <a:ext cx="11844669" cy="5231218"/>
          </a:xfrm>
        </p:spPr>
        <p:txBody>
          <a:bodyPr>
            <a:normAutofit/>
          </a:bodyPr>
          <a:lstStyle/>
          <a:p>
            <a:pPr marL="0" indent="0">
              <a:buNone/>
            </a:pPr>
            <a:r>
              <a:rPr lang="en-US" dirty="0"/>
              <a:t>Anderson, T., &amp; Shattuck, J. (2012). Design-based research: A decade of progress 	in education research? </a:t>
            </a:r>
            <a:r>
              <a:rPr lang="en-US" i="1" dirty="0"/>
              <a:t>Educational Researcher</a:t>
            </a:r>
            <a:r>
              <a:rPr lang="en-US" dirty="0"/>
              <a:t>, </a:t>
            </a:r>
            <a:r>
              <a:rPr lang="en-US" i="1" dirty="0"/>
              <a:t>41</a:t>
            </a:r>
            <a:r>
              <a:rPr lang="en-US" dirty="0"/>
              <a:t>(1), 	16–25. </a:t>
            </a:r>
            <a:endParaRPr lang="en-CA" dirty="0"/>
          </a:p>
          <a:p>
            <a:pPr marL="0" indent="0">
              <a:buNone/>
            </a:pPr>
            <a:r>
              <a:rPr lang="en-US" dirty="0" err="1"/>
              <a:t>Bannan</a:t>
            </a:r>
            <a:r>
              <a:rPr lang="en-US" dirty="0"/>
              <a:t>-Ritland, B. (2007). The role of design in research: The integrative 	learning design framework. </a:t>
            </a:r>
            <a:r>
              <a:rPr lang="en-US" i="1" dirty="0"/>
              <a:t>Educational Researcher</a:t>
            </a:r>
            <a:r>
              <a:rPr lang="en-US" dirty="0"/>
              <a:t>, </a:t>
            </a:r>
            <a:r>
              <a:rPr lang="en-US" i="1" dirty="0"/>
              <a:t>32</a:t>
            </a:r>
            <a:r>
              <a:rPr lang="en-US" dirty="0"/>
              <a:t>(1), 21–24. </a:t>
            </a:r>
            <a:endParaRPr lang="en-CA" dirty="0"/>
          </a:p>
          <a:p>
            <a:pPr marL="0" indent="0">
              <a:buNone/>
            </a:pPr>
            <a:r>
              <a:rPr lang="en-US" dirty="0"/>
              <a:t>Bell, P. (2004). On the theoretical breadth of design-based research in education. 	</a:t>
            </a:r>
            <a:r>
              <a:rPr lang="en-US" i="1" dirty="0"/>
              <a:t>Educational Psychologist</a:t>
            </a:r>
            <a:r>
              <a:rPr lang="en-US" dirty="0"/>
              <a:t>, </a:t>
            </a:r>
            <a:r>
              <a:rPr lang="en-US" i="1" dirty="0"/>
              <a:t>39</a:t>
            </a:r>
            <a:r>
              <a:rPr lang="en-US" dirty="0"/>
              <a:t>(4), 243–253.</a:t>
            </a:r>
            <a:endParaRPr lang="en-CA" dirty="0"/>
          </a:p>
          <a:p>
            <a:pPr marL="0" indent="0">
              <a:buNone/>
            </a:pPr>
            <a:r>
              <a:rPr lang="en-US" dirty="0"/>
              <a:t>Bereiter, C. (2002). Design research for sustained innovation. </a:t>
            </a:r>
            <a:r>
              <a:rPr lang="en-US" i="1" dirty="0"/>
              <a:t>Cognitive Studies</a:t>
            </a:r>
            <a:r>
              <a:rPr lang="en-US" dirty="0"/>
              <a:t>, 	</a:t>
            </a:r>
            <a:r>
              <a:rPr lang="en-US" i="1" dirty="0"/>
              <a:t>9</a:t>
            </a:r>
            <a:r>
              <a:rPr lang="en-US" dirty="0"/>
              <a:t>(3), 321–327.</a:t>
            </a:r>
            <a:endParaRPr lang="en-CA" dirty="0"/>
          </a:p>
          <a:p>
            <a:pPr marL="0" indent="0">
              <a:buNone/>
            </a:pPr>
            <a:r>
              <a:rPr lang="en-US" dirty="0"/>
              <a:t>Brown, A. L. (1992). Design experiments: Theoretical and methodological 	challenges in creating complex interventions in classroom settings. </a:t>
            </a:r>
            <a:r>
              <a:rPr lang="en-US" i="1" dirty="0"/>
              <a:t>The 	Journal of the Learning Sciences</a:t>
            </a:r>
            <a:r>
              <a:rPr lang="en-US" dirty="0"/>
              <a:t>, </a:t>
            </a:r>
            <a:r>
              <a:rPr lang="en-US" i="1" dirty="0"/>
              <a:t>2</a:t>
            </a:r>
            <a:r>
              <a:rPr lang="en-US" dirty="0"/>
              <a:t>(2), 141–178.</a:t>
            </a:r>
            <a:endParaRPr lang="en-CA" dirty="0"/>
          </a:p>
          <a:p>
            <a:pPr marL="0" indent="0">
              <a:buNone/>
            </a:pPr>
            <a:endParaRPr lang="en-US" dirty="0"/>
          </a:p>
        </p:txBody>
      </p:sp>
      <p:sp>
        <p:nvSpPr>
          <p:cNvPr id="4" name="TextBox 3">
            <a:extLst>
              <a:ext uri="{FF2B5EF4-FFF2-40B4-BE49-F238E27FC236}">
                <a16:creationId xmlns:a16="http://schemas.microsoft.com/office/drawing/2014/main" id="{F5419C6B-9920-084D-BE41-38467EE11934}"/>
              </a:ext>
            </a:extLst>
          </p:cNvPr>
          <p:cNvSpPr txBox="1"/>
          <p:nvPr/>
        </p:nvSpPr>
        <p:spPr>
          <a:xfrm>
            <a:off x="3225209" y="510362"/>
            <a:ext cx="5741582" cy="707886"/>
          </a:xfrm>
          <a:prstGeom prst="rect">
            <a:avLst/>
          </a:prstGeom>
          <a:noFill/>
        </p:spPr>
        <p:txBody>
          <a:bodyPr wrap="square" rtlCol="0">
            <a:spAutoFit/>
          </a:bodyPr>
          <a:lstStyle/>
          <a:p>
            <a:pPr algn="ctr"/>
            <a:r>
              <a:rPr lang="en-US" sz="4000"/>
              <a:t>Works Cited</a:t>
            </a:r>
            <a:endParaRPr lang="en-US" sz="4000" dirty="0"/>
          </a:p>
        </p:txBody>
      </p:sp>
    </p:spTree>
    <p:extLst>
      <p:ext uri="{BB962C8B-B14F-4D97-AF65-F5344CB8AC3E}">
        <p14:creationId xmlns:p14="http://schemas.microsoft.com/office/powerpoint/2010/main" val="2814544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9F97D-6BB6-E946-9F33-D1742336DA97}"/>
              </a:ext>
            </a:extLst>
          </p:cNvPr>
          <p:cNvSpPr>
            <a:spLocks noGrp="1"/>
          </p:cNvSpPr>
          <p:nvPr>
            <p:ph idx="1"/>
          </p:nvPr>
        </p:nvSpPr>
        <p:spPr>
          <a:xfrm>
            <a:off x="297711" y="361507"/>
            <a:ext cx="11100391" cy="5815456"/>
          </a:xfrm>
        </p:spPr>
        <p:txBody>
          <a:bodyPr>
            <a:normAutofit lnSpcReduction="10000"/>
          </a:bodyPr>
          <a:lstStyle/>
          <a:p>
            <a:pPr marL="0" indent="0">
              <a:buNone/>
            </a:pPr>
            <a:r>
              <a:rPr lang="en-US"/>
              <a:t>Brown, T. (2008). Design thinking. </a:t>
            </a:r>
            <a:r>
              <a:rPr lang="en-US" i="1"/>
              <a:t>Harvard Business Review</a:t>
            </a:r>
            <a:r>
              <a:rPr lang="en-US"/>
              <a:t>, </a:t>
            </a:r>
            <a:r>
              <a:rPr lang="en-US" i="1"/>
              <a:t>86</a:t>
            </a:r>
            <a:r>
              <a:rPr lang="en-US"/>
              <a:t>(6), 252.</a:t>
            </a:r>
          </a:p>
          <a:p>
            <a:pPr marL="0" indent="0">
              <a:buNone/>
            </a:pPr>
            <a:r>
              <a:rPr lang="en-US"/>
              <a:t>Buchanan, R. (1999). Design research and the new learning. </a:t>
            </a:r>
            <a:r>
              <a:rPr lang="en-US" i="1"/>
              <a:t>Design Issues</a:t>
            </a:r>
            <a:r>
              <a:rPr lang="en-US"/>
              <a:t>, 	</a:t>
            </a:r>
            <a:r>
              <a:rPr lang="en-US" i="1"/>
              <a:t>17</a:t>
            </a:r>
            <a:r>
              <a:rPr lang="en-US"/>
              <a:t>(4), 3–24.</a:t>
            </a:r>
            <a:endParaRPr lang="en-CA"/>
          </a:p>
          <a:p>
            <a:pPr marL="0" indent="0">
              <a:buNone/>
            </a:pPr>
            <a:r>
              <a:rPr lang="en-US"/>
              <a:t>Cobb, P., Confrey, J., DiSessa, A., Lehrer, R., &amp; Schauble, L. (2007). Design 	experiments in educational research. </a:t>
            </a:r>
            <a:r>
              <a:rPr lang="en-US" i="1"/>
              <a:t>Educational Researcher</a:t>
            </a:r>
            <a:r>
              <a:rPr lang="en-US"/>
              <a:t>, </a:t>
            </a:r>
            <a:r>
              <a:rPr lang="en-US" i="1"/>
              <a:t>32</a:t>
            </a:r>
            <a:r>
              <a:rPr lang="en-US"/>
              <a:t>(1), 	3–4. </a:t>
            </a:r>
            <a:endParaRPr lang="en-CA"/>
          </a:p>
          <a:p>
            <a:pPr marL="0" indent="0">
              <a:buNone/>
            </a:pPr>
            <a:r>
              <a:rPr lang="en-US"/>
              <a:t>Collective, T. D.-B. R. (2003). Design-based research: An emerging paradigm 	for educational inquiry. </a:t>
            </a:r>
            <a:r>
              <a:rPr lang="en-US" i="1"/>
              <a:t>Educational Research</a:t>
            </a:r>
            <a:r>
              <a:rPr lang="en-US"/>
              <a:t>, </a:t>
            </a:r>
            <a:r>
              <a:rPr lang="en-US" i="1"/>
              <a:t>32</a:t>
            </a:r>
            <a:r>
              <a:rPr lang="en-US"/>
              <a:t>(1), 5–8.</a:t>
            </a:r>
            <a:endParaRPr lang="en-CA"/>
          </a:p>
          <a:p>
            <a:pPr marL="0" indent="0">
              <a:buNone/>
            </a:pPr>
            <a:r>
              <a:rPr lang="en-US"/>
              <a:t>Collins, A., Joseph, D., &amp; Bielaczyc, K. (2004). Design research: Theoretical 	and methodological Issues. </a:t>
            </a:r>
            <a:r>
              <a:rPr lang="en-US" i="1"/>
              <a:t>Journal of the Learning Sciences</a:t>
            </a:r>
            <a:r>
              <a:rPr lang="en-US"/>
              <a:t>, </a:t>
            </a:r>
            <a:r>
              <a:rPr lang="en-US" i="1"/>
              <a:t>13</a:t>
            </a:r>
            <a:r>
              <a:rPr lang="en-US"/>
              <a:t>(1), 	15–42. </a:t>
            </a:r>
            <a:endParaRPr lang="en-CA"/>
          </a:p>
          <a:p>
            <a:pPr marL="0" indent="0">
              <a:buNone/>
            </a:pPr>
            <a:r>
              <a:rPr lang="en-US"/>
              <a:t>Crouch, C., &amp; Pearce, J. (2012). </a:t>
            </a:r>
            <a:r>
              <a:rPr lang="en-US" i="1"/>
              <a:t>Doing Research in Design</a:t>
            </a:r>
            <a:r>
              <a:rPr lang="en-US"/>
              <a:t>. London: Berg</a:t>
            </a:r>
            <a:endParaRPr lang="en-CA"/>
          </a:p>
          <a:p>
            <a:pPr marL="0" indent="0">
              <a:buNone/>
            </a:pPr>
            <a:r>
              <a:rPr lang="en-US"/>
              <a:t>Edelson, D. C. (2002). Design research : What we learn when we engage in 	design. </a:t>
            </a:r>
            <a:r>
              <a:rPr lang="en-US" i="1"/>
              <a:t>The Journal of the Learning Sciences</a:t>
            </a:r>
            <a:r>
              <a:rPr lang="en-US"/>
              <a:t>, </a:t>
            </a:r>
            <a:r>
              <a:rPr lang="en-US" i="1"/>
              <a:t>11</a:t>
            </a:r>
            <a:r>
              <a:rPr lang="en-US"/>
              <a:t>(1), 105–121. </a:t>
            </a:r>
            <a:endParaRPr lang="en-US" dirty="0"/>
          </a:p>
        </p:txBody>
      </p:sp>
    </p:spTree>
    <p:extLst>
      <p:ext uri="{BB962C8B-B14F-4D97-AF65-F5344CB8AC3E}">
        <p14:creationId xmlns:p14="http://schemas.microsoft.com/office/powerpoint/2010/main" val="247337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30D7B-82B9-0E4C-BAEE-AD683E01EDAD}"/>
              </a:ext>
            </a:extLst>
          </p:cNvPr>
          <p:cNvSpPr>
            <a:spLocks noGrp="1"/>
          </p:cNvSpPr>
          <p:nvPr>
            <p:ph idx="1"/>
          </p:nvPr>
        </p:nvSpPr>
        <p:spPr>
          <a:xfrm>
            <a:off x="382772" y="318977"/>
            <a:ext cx="10971028" cy="5857986"/>
          </a:xfrm>
        </p:spPr>
        <p:txBody>
          <a:bodyPr>
            <a:normAutofit/>
          </a:bodyPr>
          <a:lstStyle/>
          <a:p>
            <a:pPr marL="0" indent="0">
              <a:buNone/>
            </a:pPr>
            <a:r>
              <a:rPr lang="en-US" dirty="0"/>
              <a:t>Gallagher, T. L., &amp; Fazio, X. (2019). Multiple layers: Education faculty 	reflecting on Design-Based Research focused on curricular 	integration. </a:t>
            </a:r>
            <a:r>
              <a:rPr lang="en-US" i="1" dirty="0"/>
              <a:t>Qualitative Research in Education</a:t>
            </a:r>
            <a:r>
              <a:rPr lang="en-US" dirty="0"/>
              <a:t>, </a:t>
            </a:r>
            <a:r>
              <a:rPr lang="en-US" i="1" dirty="0"/>
              <a:t>8</a:t>
            </a:r>
            <a:r>
              <a:rPr lang="en-US" dirty="0"/>
              <a:t>(1), 27. </a:t>
            </a:r>
            <a:endParaRPr lang="en-CA" dirty="0"/>
          </a:p>
          <a:p>
            <a:pPr marL="0" indent="0">
              <a:buNone/>
            </a:pPr>
            <a:r>
              <a:rPr lang="en-US" dirty="0"/>
              <a:t>Hoadley, C. M. (2004). Methodological alignment in design-based 	research. </a:t>
            </a:r>
            <a:r>
              <a:rPr lang="en-US" i="1" dirty="0"/>
              <a:t>Educational Psychologist</a:t>
            </a:r>
            <a:r>
              <a:rPr lang="en-US" dirty="0"/>
              <a:t>, </a:t>
            </a:r>
            <a:r>
              <a:rPr lang="en-US" i="1" dirty="0"/>
              <a:t>39</a:t>
            </a:r>
            <a:r>
              <a:rPr lang="en-US" dirty="0"/>
              <a:t>(4), 203–212. </a:t>
            </a:r>
          </a:p>
          <a:p>
            <a:pPr marL="0" indent="0">
              <a:buNone/>
            </a:pPr>
            <a:r>
              <a:rPr lang="en-US" dirty="0"/>
              <a:t>Kennedy-Clark, S. (2013). Research by design: Design-based research and 	the higher degree research student. </a:t>
            </a:r>
            <a:r>
              <a:rPr lang="en-US" i="1" dirty="0"/>
              <a:t>Journal of Learning Design</a:t>
            </a:r>
            <a:r>
              <a:rPr lang="en-US" dirty="0"/>
              <a:t>, 	</a:t>
            </a:r>
            <a:r>
              <a:rPr lang="en-US" i="1" dirty="0"/>
              <a:t>6</a:t>
            </a:r>
            <a:r>
              <a:rPr lang="en-US" dirty="0"/>
              <a:t>(2), 26–32.</a:t>
            </a:r>
            <a:endParaRPr lang="en-CA" dirty="0"/>
          </a:p>
          <a:p>
            <a:pPr marL="0" indent="0">
              <a:buNone/>
            </a:pPr>
            <a:r>
              <a:rPr lang="en-US" dirty="0" err="1"/>
              <a:t>Meinel</a:t>
            </a:r>
            <a:r>
              <a:rPr lang="en-US" dirty="0"/>
              <a:t>, C., &amp; Leifer, L. (2012). Design thinking research. In </a:t>
            </a:r>
            <a:r>
              <a:rPr lang="en-US" i="1" dirty="0"/>
              <a:t>Design Thinking 	Research: Studying Co-Creation in Practice</a:t>
            </a:r>
            <a:r>
              <a:rPr lang="en-US" dirty="0"/>
              <a:t>. New York: Springer</a:t>
            </a:r>
            <a:endParaRPr lang="en-CA" dirty="0"/>
          </a:p>
          <a:p>
            <a:pPr marL="0" indent="0">
              <a:buNone/>
            </a:pPr>
            <a:r>
              <a:rPr lang="en-US" dirty="0"/>
              <a:t>Sandoval, W. A., &amp; Bell, P. (2004). Design-based research methods for 	studying learning in context: Introduction. </a:t>
            </a:r>
            <a:r>
              <a:rPr lang="en-US" i="1" dirty="0"/>
              <a:t>Educational Psychologist</a:t>
            </a:r>
            <a:r>
              <a:rPr lang="en-US" dirty="0"/>
              <a:t>, 	</a:t>
            </a:r>
            <a:r>
              <a:rPr lang="en-US" i="1" dirty="0"/>
              <a:t>39</a:t>
            </a:r>
            <a:r>
              <a:rPr lang="en-US" dirty="0"/>
              <a:t>(4), 199–201. </a:t>
            </a:r>
          </a:p>
        </p:txBody>
      </p:sp>
    </p:spTree>
    <p:extLst>
      <p:ext uri="{BB962C8B-B14F-4D97-AF65-F5344CB8AC3E}">
        <p14:creationId xmlns:p14="http://schemas.microsoft.com/office/powerpoint/2010/main" val="824370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6438B2-C578-FC44-9CBE-F33A4725095E}"/>
              </a:ext>
            </a:extLst>
          </p:cNvPr>
          <p:cNvSpPr>
            <a:spLocks noGrp="1"/>
          </p:cNvSpPr>
          <p:nvPr>
            <p:ph idx="1"/>
          </p:nvPr>
        </p:nvSpPr>
        <p:spPr>
          <a:xfrm>
            <a:off x="404037" y="361507"/>
            <a:ext cx="11291777" cy="5815456"/>
          </a:xfrm>
        </p:spPr>
        <p:txBody>
          <a:bodyPr>
            <a:normAutofit/>
          </a:bodyPr>
          <a:lstStyle/>
          <a:p>
            <a:pPr marL="0" indent="0">
              <a:buNone/>
            </a:pPr>
            <a:r>
              <a:rPr lang="en-US" dirty="0"/>
              <a:t>Scheer, A., </a:t>
            </a:r>
            <a:r>
              <a:rPr lang="en-US" dirty="0" err="1"/>
              <a:t>Noweski</a:t>
            </a:r>
            <a:r>
              <a:rPr lang="en-US" dirty="0"/>
              <a:t>, C., &amp; </a:t>
            </a:r>
            <a:r>
              <a:rPr lang="en-US" dirty="0" err="1"/>
              <a:t>Meinel</a:t>
            </a:r>
            <a:r>
              <a:rPr lang="en-US" dirty="0"/>
              <a:t>, C. (2011). Transforming constructivist 	learning into action: Design Thinking in education. </a:t>
            </a:r>
            <a:r>
              <a:rPr lang="en-US" i="1" dirty="0"/>
              <a:t>Design and 	Technology Education: An International Journal</a:t>
            </a:r>
            <a:r>
              <a:rPr lang="en-US" dirty="0"/>
              <a:t>, </a:t>
            </a:r>
            <a:r>
              <a:rPr lang="en-US" i="1" dirty="0"/>
              <a:t>17</a:t>
            </a:r>
            <a:r>
              <a:rPr lang="en-US" dirty="0"/>
              <a:t>(3), 8–19. </a:t>
            </a:r>
          </a:p>
          <a:p>
            <a:pPr marL="0" indent="0">
              <a:buNone/>
            </a:pPr>
            <a:r>
              <a:rPr lang="en-US" dirty="0"/>
              <a:t>van den Akker, J., </a:t>
            </a:r>
            <a:r>
              <a:rPr lang="en-US" dirty="0" err="1"/>
              <a:t>Bannan</a:t>
            </a:r>
            <a:r>
              <a:rPr lang="en-US" dirty="0"/>
              <a:t>, B., Kelly, A. E., </a:t>
            </a:r>
            <a:r>
              <a:rPr lang="en-US" dirty="0" err="1"/>
              <a:t>Nieveen</a:t>
            </a:r>
            <a:r>
              <a:rPr lang="en-US" dirty="0"/>
              <a:t>, N., &amp; </a:t>
            </a:r>
            <a:r>
              <a:rPr lang="en-US" dirty="0" err="1"/>
              <a:t>Plomp</a:t>
            </a:r>
            <a:r>
              <a:rPr lang="en-US" dirty="0"/>
              <a:t>, T. (2013). 	</a:t>
            </a:r>
            <a:r>
              <a:rPr lang="en-US" i="1" dirty="0"/>
              <a:t>Educational design research</a:t>
            </a:r>
            <a:r>
              <a:rPr lang="en-US" dirty="0"/>
              <a:t>. (T. </a:t>
            </a:r>
            <a:r>
              <a:rPr lang="en-US" dirty="0" err="1"/>
              <a:t>Plomp</a:t>
            </a:r>
            <a:r>
              <a:rPr lang="en-US" dirty="0"/>
              <a:t> &amp; N. </a:t>
            </a:r>
            <a:r>
              <a:rPr lang="en-US" dirty="0" err="1"/>
              <a:t>Nieveen</a:t>
            </a:r>
            <a:r>
              <a:rPr lang="en-US" dirty="0"/>
              <a:t>, Eds.), 	</a:t>
            </a:r>
            <a:r>
              <a:rPr lang="en-US" dirty="0" err="1"/>
              <a:t>Neatherland</a:t>
            </a:r>
            <a:r>
              <a:rPr lang="en-US" dirty="0"/>
              <a:t>: Netherlands Institute for Curriculum Development. </a:t>
            </a:r>
          </a:p>
          <a:p>
            <a:pPr marL="0" indent="0">
              <a:buNone/>
            </a:pPr>
            <a:r>
              <a:rPr lang="en-US" dirty="0"/>
              <a:t>Wang, F., &amp; </a:t>
            </a:r>
            <a:r>
              <a:rPr lang="en-US" dirty="0" err="1"/>
              <a:t>Hannafin</a:t>
            </a:r>
            <a:r>
              <a:rPr lang="en-US" dirty="0"/>
              <a:t>, M. J. (2005). D-based research and technology-	enhanced learning environments. </a:t>
            </a:r>
            <a:r>
              <a:rPr lang="en-US" i="1" dirty="0"/>
              <a:t>Educational Technology Research 	and Development</a:t>
            </a:r>
            <a:r>
              <a:rPr lang="en-US" dirty="0"/>
              <a:t>, </a:t>
            </a:r>
            <a:r>
              <a:rPr lang="en-US" i="1" dirty="0"/>
              <a:t>53</a:t>
            </a:r>
            <a:r>
              <a:rPr lang="en-US" dirty="0"/>
              <a:t>(4), 5–23.</a:t>
            </a:r>
            <a:endParaRPr lang="en-CA" dirty="0"/>
          </a:p>
          <a:p>
            <a:pPr marL="0" indent="0">
              <a:buNone/>
            </a:pPr>
            <a:r>
              <a:rPr lang="en-US" dirty="0"/>
              <a:t>Zheng, L. (2015). A systematic literature review of design-based research 	from 2004 to 2013. </a:t>
            </a:r>
            <a:r>
              <a:rPr lang="en-US" i="1" dirty="0"/>
              <a:t>Journal of Computers in Education</a:t>
            </a:r>
            <a:r>
              <a:rPr lang="en-US" dirty="0"/>
              <a:t>, </a:t>
            </a:r>
            <a:r>
              <a:rPr lang="en-US" i="1" dirty="0"/>
              <a:t>2</a:t>
            </a:r>
            <a:r>
              <a:rPr lang="en-US" dirty="0"/>
              <a:t>(4), 399–420. </a:t>
            </a:r>
            <a:endParaRPr lang="en-CA" dirty="0"/>
          </a:p>
          <a:p>
            <a:pPr marL="0" indent="0">
              <a:buNone/>
            </a:pPr>
            <a:endParaRPr lang="en-US" dirty="0"/>
          </a:p>
        </p:txBody>
      </p:sp>
    </p:spTree>
    <p:extLst>
      <p:ext uri="{BB962C8B-B14F-4D97-AF65-F5344CB8AC3E}">
        <p14:creationId xmlns:p14="http://schemas.microsoft.com/office/powerpoint/2010/main" val="23434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169092-AD29-CD49-AE86-34E82E69204D}"/>
              </a:ext>
            </a:extLst>
          </p:cNvPr>
          <p:cNvSpPr>
            <a:spLocks noGrp="1"/>
          </p:cNvSpPr>
          <p:nvPr>
            <p:ph type="title"/>
          </p:nvPr>
        </p:nvSpPr>
        <p:spPr>
          <a:xfrm>
            <a:off x="1018604" y="1053042"/>
            <a:ext cx="4458424" cy="3068357"/>
          </a:xfrm>
        </p:spPr>
        <p:txBody>
          <a:bodyPr vert="horz" lIns="91440" tIns="45720" rIns="91440" bIns="45720" rtlCol="0" anchor="b">
            <a:normAutofit/>
          </a:bodyPr>
          <a:lstStyle/>
          <a:p>
            <a:r>
              <a:rPr lang="en-US" sz="5100" dirty="0">
                <a:solidFill>
                  <a:srgbClr val="FFFFFF"/>
                </a:solidFill>
              </a:rPr>
              <a:t>Design Thinking Frameworks / Models</a:t>
            </a:r>
          </a:p>
        </p:txBody>
      </p:sp>
      <p:sp>
        <p:nvSpPr>
          <p:cNvPr id="5" name="Text Placeholder 4">
            <a:extLst>
              <a:ext uri="{FF2B5EF4-FFF2-40B4-BE49-F238E27FC236}">
                <a16:creationId xmlns:a16="http://schemas.microsoft.com/office/drawing/2014/main" id="{3D1261E0-2BE4-504A-A986-6E909F143AC1}"/>
              </a:ext>
            </a:extLst>
          </p:cNvPr>
          <p:cNvSpPr>
            <a:spLocks noGrp="1"/>
          </p:cNvSpPr>
          <p:nvPr>
            <p:ph type="body" idx="1"/>
          </p:nvPr>
        </p:nvSpPr>
        <p:spPr>
          <a:xfrm>
            <a:off x="1018604" y="4292070"/>
            <a:ext cx="4458424" cy="1512888"/>
          </a:xfrm>
        </p:spPr>
        <p:txBody>
          <a:bodyPr vert="horz" lIns="91440" tIns="45720" rIns="91440" bIns="45720" rtlCol="0">
            <a:normAutofit/>
          </a:bodyPr>
          <a:lstStyle/>
          <a:p>
            <a:r>
              <a:rPr lang="en-US" dirty="0">
                <a:solidFill>
                  <a:srgbClr val="F08D16"/>
                </a:solidFill>
              </a:rPr>
              <a:t>Iteration is key!!</a:t>
            </a:r>
          </a:p>
        </p:txBody>
      </p:sp>
      <p:pic>
        <p:nvPicPr>
          <p:cNvPr id="8" name="Content Placeholder 7">
            <a:extLst>
              <a:ext uri="{FF2B5EF4-FFF2-40B4-BE49-F238E27FC236}">
                <a16:creationId xmlns:a16="http://schemas.microsoft.com/office/drawing/2014/main" id="{BEF4A46E-D30C-614C-8B0E-3A56721628F9}"/>
              </a:ext>
            </a:extLst>
          </p:cNvPr>
          <p:cNvPicPr>
            <a:picLocks noGrp="1" noChangeAspect="1"/>
          </p:cNvPicPr>
          <p:nvPr>
            <p:ph sz="half" idx="2"/>
          </p:nvPr>
        </p:nvPicPr>
        <p:blipFill>
          <a:blip r:embed="rId2"/>
          <a:stretch>
            <a:fillRect/>
          </a:stretch>
        </p:blipFill>
        <p:spPr>
          <a:xfrm>
            <a:off x="6479229" y="515206"/>
            <a:ext cx="5390093" cy="2398590"/>
          </a:xfrm>
          <a:prstGeom prst="rect">
            <a:avLst/>
          </a:prstGeom>
        </p:spPr>
      </p:pic>
      <p:cxnSp>
        <p:nvCxnSpPr>
          <p:cNvPr id="13" name="Straight Connector 16">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8">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D0227FE5-A5C1-6549-8FA5-F799E0E2D566}"/>
              </a:ext>
            </a:extLst>
          </p:cNvPr>
          <p:cNvPicPr>
            <a:picLocks noGrp="1" noChangeAspect="1"/>
          </p:cNvPicPr>
          <p:nvPr>
            <p:ph sz="quarter" idx="4"/>
          </p:nvPr>
        </p:nvPicPr>
        <p:blipFill>
          <a:blip r:embed="rId3"/>
          <a:stretch>
            <a:fillRect/>
          </a:stretch>
        </p:blipFill>
        <p:spPr>
          <a:xfrm>
            <a:off x="6479229" y="3800613"/>
            <a:ext cx="5390093" cy="2695046"/>
          </a:xfrm>
          <a:prstGeom prst="rect">
            <a:avLst/>
          </a:prstGeom>
        </p:spPr>
      </p:pic>
    </p:spTree>
    <p:extLst>
      <p:ext uri="{BB962C8B-B14F-4D97-AF65-F5344CB8AC3E}">
        <p14:creationId xmlns:p14="http://schemas.microsoft.com/office/powerpoint/2010/main" val="423289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FC2CA016-F652-B444-A1EA-9CF768ACBD12}"/>
              </a:ext>
            </a:extLst>
          </p:cNvPr>
          <p:cNvPicPr>
            <a:picLocks noGrp="1" noChangeAspect="1"/>
          </p:cNvPicPr>
          <p:nvPr>
            <p:ph idx="1"/>
          </p:nvPr>
        </p:nvPicPr>
        <p:blipFill>
          <a:blip r:embed="rId3"/>
          <a:stretch>
            <a:fillRect/>
          </a:stretch>
        </p:blipFill>
        <p:spPr>
          <a:xfrm>
            <a:off x="3236180" y="1517492"/>
            <a:ext cx="5877239" cy="4160293"/>
          </a:xfrm>
          <a:prstGeom prst="rect">
            <a:avLst/>
          </a:prstGeom>
        </p:spPr>
      </p:pic>
    </p:spTree>
    <p:extLst>
      <p:ext uri="{BB962C8B-B14F-4D97-AF65-F5344CB8AC3E}">
        <p14:creationId xmlns:p14="http://schemas.microsoft.com/office/powerpoint/2010/main" val="2170317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C8A207-C3D4-654C-BAAE-56EFCE6EA3F7}"/>
              </a:ext>
            </a:extLst>
          </p:cNvPr>
          <p:cNvSpPr>
            <a:spLocks noGrp="1"/>
          </p:cNvSpPr>
          <p:nvPr>
            <p:ph type="title"/>
          </p:nvPr>
        </p:nvSpPr>
        <p:spPr>
          <a:xfrm>
            <a:off x="863029" y="1012004"/>
            <a:ext cx="3416158" cy="4795408"/>
          </a:xfrm>
        </p:spPr>
        <p:txBody>
          <a:bodyPr>
            <a:normAutofit/>
          </a:bodyPr>
          <a:lstStyle/>
          <a:p>
            <a:br>
              <a:rPr lang="en-CA" sz="4100" dirty="0">
                <a:solidFill>
                  <a:srgbClr val="FFFFFF"/>
                </a:solidFill>
              </a:rPr>
            </a:br>
            <a:r>
              <a:rPr lang="en-CA" sz="4100" dirty="0">
                <a:solidFill>
                  <a:srgbClr val="FFFFFF"/>
                </a:solidFill>
              </a:rPr>
              <a:t>A Design Thinker's Personality Profile </a:t>
            </a:r>
            <a:br>
              <a:rPr lang="en-CA" sz="4100" dirty="0">
                <a:solidFill>
                  <a:srgbClr val="FFFFFF"/>
                </a:solidFill>
              </a:rPr>
            </a:br>
            <a:r>
              <a:rPr lang="en-CA" sz="4100" dirty="0">
                <a:solidFill>
                  <a:srgbClr val="FFFFFF"/>
                </a:solidFill>
              </a:rPr>
              <a:t>Tim Brown (2008)</a:t>
            </a:r>
            <a:br>
              <a:rPr lang="en-CA" sz="4100" dirty="0">
                <a:solidFill>
                  <a:srgbClr val="FFFFFF"/>
                </a:solidFill>
              </a:rPr>
            </a:br>
            <a:endParaRPr lang="en-US" sz="4100" dirty="0">
              <a:solidFill>
                <a:srgbClr val="FFFFFF"/>
              </a:solidFill>
            </a:endParaRPr>
          </a:p>
        </p:txBody>
      </p:sp>
      <p:graphicFrame>
        <p:nvGraphicFramePr>
          <p:cNvPr id="5" name="Content Placeholder 2">
            <a:extLst>
              <a:ext uri="{FF2B5EF4-FFF2-40B4-BE49-F238E27FC236}">
                <a16:creationId xmlns:a16="http://schemas.microsoft.com/office/drawing/2014/main" id="{82C45F41-86C3-4490-8473-BAE418E2DB45}"/>
              </a:ext>
            </a:extLst>
          </p:cNvPr>
          <p:cNvGraphicFramePr>
            <a:graphicFrameLocks noGrp="1"/>
          </p:cNvGraphicFramePr>
          <p:nvPr>
            <p:ph idx="1"/>
            <p:extLst>
              <p:ext uri="{D42A27DB-BD31-4B8C-83A1-F6EECF244321}">
                <p14:modId xmlns:p14="http://schemas.microsoft.com/office/powerpoint/2010/main" val="60583314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920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E35F4-6B11-CA4A-9DAF-3746B1B47D43}"/>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Design Thinking Research (2012)</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3C2097-E916-6541-A8E6-A1E5A6D0D470}"/>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“A design thinker goes out into the field, holds dialogues with different stakeholders, observes, immerses him or herself into another person’s world. In this way, design thinkers also use all their analytical as well as their creative senses and abilities” (p.80).</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47506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EA278DDD-8A46-0946-AB33-1E0EA3A6A5D3}"/>
              </a:ext>
            </a:extLst>
          </p:cNvPr>
          <p:cNvPicPr>
            <a:picLocks noGrp="1" noChangeAspect="1"/>
          </p:cNvPicPr>
          <p:nvPr>
            <p:ph idx="1"/>
          </p:nvPr>
        </p:nvPicPr>
        <p:blipFill>
          <a:blip r:embed="rId3"/>
          <a:stretch>
            <a:fillRect/>
          </a:stretch>
        </p:blipFill>
        <p:spPr>
          <a:xfrm>
            <a:off x="3236181" y="1014444"/>
            <a:ext cx="5695168" cy="4681620"/>
          </a:xfrm>
          <a:prstGeom prst="rect">
            <a:avLst/>
          </a:prstGeom>
        </p:spPr>
      </p:pic>
    </p:spTree>
    <p:extLst>
      <p:ext uri="{BB962C8B-B14F-4D97-AF65-F5344CB8AC3E}">
        <p14:creationId xmlns:p14="http://schemas.microsoft.com/office/powerpoint/2010/main" val="188636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6F62-14EA-FF4C-BB5C-8741BF01A0A1}"/>
              </a:ext>
            </a:extLst>
          </p:cNvPr>
          <p:cNvSpPr>
            <a:spLocks noGrp="1"/>
          </p:cNvSpPr>
          <p:nvPr>
            <p:ph type="title"/>
          </p:nvPr>
        </p:nvSpPr>
        <p:spPr>
          <a:xfrm>
            <a:off x="838200" y="365125"/>
            <a:ext cx="10515600" cy="1325563"/>
          </a:xfrm>
        </p:spPr>
        <p:txBody>
          <a:bodyPr>
            <a:normAutofit/>
          </a:bodyPr>
          <a:lstStyle/>
          <a:p>
            <a:r>
              <a:rPr lang="en-US" dirty="0"/>
              <a:t>Doing Research in Design: </a:t>
            </a:r>
            <a:r>
              <a:rPr lang="en-US" sz="2800" dirty="0"/>
              <a:t>Crouch and Pearce (2012)</a:t>
            </a:r>
          </a:p>
        </p:txBody>
      </p:sp>
      <p:graphicFrame>
        <p:nvGraphicFramePr>
          <p:cNvPr id="5" name="Content Placeholder 2">
            <a:extLst>
              <a:ext uri="{FF2B5EF4-FFF2-40B4-BE49-F238E27FC236}">
                <a16:creationId xmlns:a16="http://schemas.microsoft.com/office/drawing/2014/main" id="{0B5FF7A7-794B-4D45-AA38-CD0621249C91}"/>
              </a:ext>
            </a:extLst>
          </p:cNvPr>
          <p:cNvGraphicFramePr>
            <a:graphicFrameLocks noGrp="1"/>
          </p:cNvGraphicFramePr>
          <p:nvPr>
            <p:ph idx="1"/>
            <p:extLst>
              <p:ext uri="{D42A27DB-BD31-4B8C-83A1-F6EECF244321}">
                <p14:modId xmlns:p14="http://schemas.microsoft.com/office/powerpoint/2010/main" val="30914831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901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6F270C-31B9-3545-B750-B1BB95AAEB5B}"/>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Doing Research in Design: Crouch and Pearce (2012)</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8F5006-C8A4-414A-A9D3-FCFE736F9DA6}"/>
              </a:ext>
            </a:extLst>
          </p:cNvPr>
          <p:cNvSpPr>
            <a:spLocks noGrp="1"/>
          </p:cNvSpPr>
          <p:nvPr>
            <p:ph idx="1"/>
          </p:nvPr>
        </p:nvSpPr>
        <p:spPr>
          <a:xfrm>
            <a:off x="4976031" y="963877"/>
            <a:ext cx="6377769" cy="4930246"/>
          </a:xfrm>
        </p:spPr>
        <p:txBody>
          <a:bodyPr anchor="ctr">
            <a:normAutofit/>
          </a:bodyPr>
          <a:lstStyle/>
          <a:p>
            <a:r>
              <a:rPr lang="en-US" sz="2200" dirty="0"/>
              <a:t>“The problem and the question about the problem move backwards and forwards with one another, and it is this asking of questions that stimulates ways of finding solutions just as much as determining what the problem might be” (p.19)</a:t>
            </a:r>
          </a:p>
          <a:p>
            <a:r>
              <a:rPr lang="en-US" sz="2200" dirty="0"/>
              <a:t>Designing and researching are processes of initiating change in the manmade world; therefore, it seems logical that they can work together to create change.</a:t>
            </a:r>
          </a:p>
          <a:p>
            <a:r>
              <a:rPr lang="en-US" sz="2200" dirty="0"/>
              <a:t>“The philosophy of praxis would suggest that the role of the researcher is not only to research the nature of design but also to contribute to the formation of ideas about design is for”(p.44)</a:t>
            </a:r>
          </a:p>
        </p:txBody>
      </p:sp>
    </p:spTree>
    <p:extLst>
      <p:ext uri="{BB962C8B-B14F-4D97-AF65-F5344CB8AC3E}">
        <p14:creationId xmlns:p14="http://schemas.microsoft.com/office/powerpoint/2010/main" val="4818391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2429</Words>
  <Application>Microsoft Macintosh PowerPoint</Application>
  <PresentationFormat>Widescreen</PresentationFormat>
  <Paragraphs>140</Paragraphs>
  <Slides>25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Design-based Research </vt:lpstr>
      <vt:lpstr>Overview</vt:lpstr>
      <vt:lpstr>Design Thinking Frameworks / Models</vt:lpstr>
      <vt:lpstr>PowerPoint Presentation</vt:lpstr>
      <vt:lpstr> A Design Thinker's Personality Profile  Tim Brown (2008) </vt:lpstr>
      <vt:lpstr>Design Thinking Research (2012)</vt:lpstr>
      <vt:lpstr>PowerPoint Presentation</vt:lpstr>
      <vt:lpstr>Doing Research in Design: Crouch and Pearce (2012)</vt:lpstr>
      <vt:lpstr>Doing Research in Design: Crouch and Pearce (2012)</vt:lpstr>
      <vt:lpstr>Design-based Research in Education: The Basics</vt:lpstr>
      <vt:lpstr>Edleson (2002)  Bereiter (2002)</vt:lpstr>
      <vt:lpstr>The Design Collective (2003) </vt:lpstr>
      <vt:lpstr>Wang and Hannafin (2005)    Building on and drawing from Design Collective(2003), Edelson (2002), van den Akker (1999), Brown (1992) and others  </vt:lpstr>
      <vt:lpstr>”Design Narrative Form” – Hoadly (2010)</vt:lpstr>
      <vt:lpstr>Stremberg &amp; Cenci (2014)</vt:lpstr>
      <vt:lpstr>Additional Resources / Researchers in education</vt:lpstr>
      <vt:lpstr>PowerPoint Presentation</vt:lpstr>
      <vt:lpstr>Key Components of the Article</vt:lpstr>
      <vt:lpstr>Key Conclusions</vt:lpstr>
      <vt:lpstr>PowerPoint Presentation</vt:lpstr>
      <vt:lpstr>Final Thoughts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Design-based Research </dc:title>
  <dc:creator>Nadine Keyworth</dc:creator>
  <cp:lastModifiedBy>Nadine Keyworth</cp:lastModifiedBy>
  <cp:revision>2</cp:revision>
  <dcterms:created xsi:type="dcterms:W3CDTF">2019-06-08T18:16:35Z</dcterms:created>
  <dcterms:modified xsi:type="dcterms:W3CDTF">2020-07-02T00:17:43Z</dcterms:modified>
</cp:coreProperties>
</file>